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8" r:id="rId9"/>
    <p:sldId id="265" r:id="rId10"/>
    <p:sldId id="267"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9" d="100"/>
          <a:sy n="79" d="100"/>
        </p:scale>
        <p:origin x="12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5C3464-D5E6-4463-B4EA-E2CBA64E775E}" type="datetimeFigureOut">
              <a:rPr lang="ru-RU" smtClean="0"/>
              <a:t>22.05.2021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C9A99CD2-2114-470E-BA49-2E5038871B29}"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601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A5C3464-D5E6-4463-B4EA-E2CBA64E775E}" type="datetimeFigureOut">
              <a:rPr lang="ru-RU" smtClean="0"/>
              <a:t>22.05.2021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A99CD2-2114-470E-BA49-2E5038871B29}" type="slidenum">
              <a:rPr lang="ru-RU" smtClean="0"/>
              <a:t>‹#›</a:t>
            </a:fld>
            <a:endParaRPr lang="ru-RU"/>
          </a:p>
        </p:txBody>
      </p:sp>
    </p:spTree>
    <p:extLst>
      <p:ext uri="{BB962C8B-B14F-4D97-AF65-F5344CB8AC3E}">
        <p14:creationId xmlns:p14="http://schemas.microsoft.com/office/powerpoint/2010/main" val="393219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A5C3464-D5E6-4463-B4EA-E2CBA64E775E}" type="datetimeFigureOut">
              <a:rPr lang="ru-RU" smtClean="0"/>
              <a:t>22.05.2021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A99CD2-2114-470E-BA49-2E5038871B29}"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0500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A5C3464-D5E6-4463-B4EA-E2CBA64E775E}" type="datetimeFigureOut">
              <a:rPr lang="ru-RU" smtClean="0"/>
              <a:t>22.05.2021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A99CD2-2114-470E-BA49-2E5038871B29}"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1071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A5C3464-D5E6-4463-B4EA-E2CBA64E775E}" type="datetimeFigureOut">
              <a:rPr lang="ru-RU" smtClean="0"/>
              <a:t>22.05.2021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A99CD2-2114-470E-BA49-2E5038871B29}" type="slidenum">
              <a:rPr lang="ru-RU" smtClean="0"/>
              <a:t>‹#›</a:t>
            </a:fld>
            <a:endParaRPr lang="ru-RU"/>
          </a:p>
        </p:txBody>
      </p:sp>
    </p:spTree>
    <p:extLst>
      <p:ext uri="{BB962C8B-B14F-4D97-AF65-F5344CB8AC3E}">
        <p14:creationId xmlns:p14="http://schemas.microsoft.com/office/powerpoint/2010/main" val="17796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A5C3464-D5E6-4463-B4EA-E2CBA64E775E}" type="datetimeFigureOut">
              <a:rPr lang="ru-RU" smtClean="0"/>
              <a:t>22.05.2021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A99CD2-2114-470E-BA49-2E5038871B29}"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1746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A5C3464-D5E6-4463-B4EA-E2CBA64E775E}" type="datetimeFigureOut">
              <a:rPr lang="ru-RU" smtClean="0"/>
              <a:t>22.05.2021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A99CD2-2114-470E-BA49-2E5038871B29}"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9057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A5C3464-D5E6-4463-B4EA-E2CBA64E775E}" type="datetimeFigureOut">
              <a:rPr lang="ru-RU" smtClean="0"/>
              <a:t>22.05.2021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A99CD2-2114-470E-BA49-2E5038871B2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6444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A5C3464-D5E6-4463-B4EA-E2CBA64E775E}" type="datetimeFigureOut">
              <a:rPr lang="ru-RU" smtClean="0"/>
              <a:t>22.05.2021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A99CD2-2114-470E-BA49-2E5038871B29}"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861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A5C3464-D5E6-4463-B4EA-E2CBA64E775E}" type="datetimeFigureOut">
              <a:rPr lang="ru-RU" smtClean="0"/>
              <a:t>22.05.2021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A99CD2-2114-470E-BA49-2E5038871B29}" type="slidenum">
              <a:rPr lang="ru-RU" smtClean="0"/>
              <a:t>‹#›</a:t>
            </a:fld>
            <a:endParaRPr lang="ru-RU"/>
          </a:p>
        </p:txBody>
      </p:sp>
    </p:spTree>
    <p:extLst>
      <p:ext uri="{BB962C8B-B14F-4D97-AF65-F5344CB8AC3E}">
        <p14:creationId xmlns:p14="http://schemas.microsoft.com/office/powerpoint/2010/main" val="211200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A5C3464-D5E6-4463-B4EA-E2CBA64E775E}" type="datetimeFigureOut">
              <a:rPr lang="ru-RU" smtClean="0"/>
              <a:t>22.05.2021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A99CD2-2114-470E-BA49-2E5038871B29}"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37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A5C3464-D5E6-4463-B4EA-E2CBA64E775E}" type="datetimeFigureOut">
              <a:rPr lang="ru-RU" smtClean="0"/>
              <a:t>22.05.2021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A99CD2-2114-470E-BA49-2E5038871B29}" type="slidenum">
              <a:rPr lang="ru-RU" smtClean="0"/>
              <a:t>‹#›</a:t>
            </a:fld>
            <a:endParaRPr lang="ru-RU"/>
          </a:p>
        </p:txBody>
      </p:sp>
    </p:spTree>
    <p:extLst>
      <p:ext uri="{BB962C8B-B14F-4D97-AF65-F5344CB8AC3E}">
        <p14:creationId xmlns:p14="http://schemas.microsoft.com/office/powerpoint/2010/main" val="369337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A5C3464-D5E6-4463-B4EA-E2CBA64E775E}" type="datetimeFigureOut">
              <a:rPr lang="ru-RU" smtClean="0"/>
              <a:t>22.05.2021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9A99CD2-2114-470E-BA49-2E5038871B29}"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429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A5C3464-D5E6-4463-B4EA-E2CBA64E775E}" type="datetimeFigureOut">
              <a:rPr lang="ru-RU" smtClean="0"/>
              <a:t>22.05.2021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9A99CD2-2114-470E-BA49-2E5038871B29}"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6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C3464-D5E6-4463-B4EA-E2CBA64E775E}" type="datetimeFigureOut">
              <a:rPr lang="ru-RU" smtClean="0"/>
              <a:t>22.05.2021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9A99CD2-2114-470E-BA49-2E5038871B29}" type="slidenum">
              <a:rPr lang="ru-RU" smtClean="0"/>
              <a:t>‹#›</a:t>
            </a:fld>
            <a:endParaRPr lang="ru-RU"/>
          </a:p>
        </p:txBody>
      </p:sp>
    </p:spTree>
    <p:extLst>
      <p:ext uri="{BB962C8B-B14F-4D97-AF65-F5344CB8AC3E}">
        <p14:creationId xmlns:p14="http://schemas.microsoft.com/office/powerpoint/2010/main" val="2116045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A5C3464-D5E6-4463-B4EA-E2CBA64E775E}" type="datetimeFigureOut">
              <a:rPr lang="ru-RU" smtClean="0"/>
              <a:t>22.05.2021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A99CD2-2114-470E-BA49-2E5038871B29}"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55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A5C3464-D5E6-4463-B4EA-E2CBA64E775E}" type="datetimeFigureOut">
              <a:rPr lang="ru-RU" smtClean="0"/>
              <a:t>22.05.2021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A99CD2-2114-470E-BA49-2E5038871B29}" type="slidenum">
              <a:rPr lang="ru-RU" smtClean="0"/>
              <a:t>‹#›</a:t>
            </a:fld>
            <a:endParaRPr lang="ru-RU"/>
          </a:p>
        </p:txBody>
      </p:sp>
    </p:spTree>
    <p:extLst>
      <p:ext uri="{BB962C8B-B14F-4D97-AF65-F5344CB8AC3E}">
        <p14:creationId xmlns:p14="http://schemas.microsoft.com/office/powerpoint/2010/main" val="19064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5C3464-D5E6-4463-B4EA-E2CBA64E775E}" type="datetimeFigureOut">
              <a:rPr lang="ru-RU" smtClean="0"/>
              <a:t>22.05.2021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A99CD2-2114-470E-BA49-2E5038871B29}" type="slidenum">
              <a:rPr lang="ru-RU" smtClean="0"/>
              <a:t>‹#›</a:t>
            </a:fld>
            <a:endParaRPr lang="ru-RU"/>
          </a:p>
        </p:txBody>
      </p:sp>
    </p:spTree>
    <p:extLst>
      <p:ext uri="{BB962C8B-B14F-4D97-AF65-F5344CB8AC3E}">
        <p14:creationId xmlns:p14="http://schemas.microsoft.com/office/powerpoint/2010/main" val="3355307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2398" y="1871132"/>
            <a:ext cx="6815669" cy="603712"/>
          </a:xfrm>
        </p:spPr>
        <p:txBody>
          <a:bodyPr/>
          <a:lstStyle/>
          <a:p>
            <a:r>
              <a:rPr lang="ru-RU" sz="2800" dirty="0" smtClean="0">
                <a:solidFill>
                  <a:srgbClr val="C00000"/>
                </a:solidFill>
                <a:latin typeface="Times New Roman" panose="02020603050405020304" pitchFamily="18" charset="0"/>
                <a:cs typeface="Times New Roman" panose="02020603050405020304" pitchFamily="18" charset="0"/>
              </a:rPr>
              <a:t>Консультация для родителей</a:t>
            </a:r>
            <a:r>
              <a:rPr lang="ru-RU" sz="2800" dirty="0" smtClean="0">
                <a:solidFill>
                  <a:srgbClr val="C00000"/>
                </a:solidFill>
                <a:latin typeface="Times New Roman" panose="02020603050405020304" pitchFamily="18" charset="0"/>
                <a:cs typeface="Times New Roman" panose="02020603050405020304" pitchFamily="18" charset="0"/>
              </a:rPr>
              <a:t> </a:t>
            </a:r>
            <a:r>
              <a:rPr lang="ru-RU" sz="2800" dirty="0" smtClean="0">
                <a:solidFill>
                  <a:srgbClr val="C00000"/>
                </a:solidFill>
                <a:latin typeface="Times New Roman" panose="02020603050405020304" pitchFamily="18" charset="0"/>
                <a:cs typeface="Times New Roman" panose="02020603050405020304" pitchFamily="18" charset="0"/>
              </a:rPr>
              <a:t/>
            </a:r>
            <a:br>
              <a:rPr lang="ru-RU" sz="2800" dirty="0" smtClean="0">
                <a:solidFill>
                  <a:srgbClr val="C00000"/>
                </a:solidFill>
                <a:latin typeface="Times New Roman" panose="02020603050405020304" pitchFamily="18" charset="0"/>
                <a:cs typeface="Times New Roman" panose="02020603050405020304" pitchFamily="18" charset="0"/>
              </a:rPr>
            </a:br>
            <a:endParaRPr lang="ru-RU" sz="2800" dirty="0">
              <a:solidFill>
                <a:srgbClr val="C0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692398" y="2072640"/>
            <a:ext cx="6815669" cy="3214977"/>
          </a:xfrm>
        </p:spPr>
        <p:txBody>
          <a:bodyPr>
            <a:normAutofit fontScale="92500" lnSpcReduction="10000"/>
          </a:bodyPr>
          <a:lstStyle/>
          <a:p>
            <a:r>
              <a:rPr lang="ru-RU" sz="2800" b="1" dirty="0" smtClean="0">
                <a:solidFill>
                  <a:srgbClr val="C00000"/>
                </a:solidFill>
                <a:latin typeface="Times New Roman" panose="02020603050405020304" pitchFamily="18" charset="0"/>
                <a:cs typeface="Times New Roman" panose="02020603050405020304" pitchFamily="18" charset="0"/>
              </a:rPr>
              <a:t>«Русское </a:t>
            </a:r>
            <a:r>
              <a:rPr lang="ru-RU" sz="2800" b="1" dirty="0">
                <a:solidFill>
                  <a:srgbClr val="C00000"/>
                </a:solidFill>
                <a:latin typeface="Times New Roman" panose="02020603050405020304" pitchFamily="18" charset="0"/>
                <a:cs typeface="Times New Roman" panose="02020603050405020304" pitchFamily="18" charset="0"/>
              </a:rPr>
              <a:t>народное творчество </a:t>
            </a:r>
            <a:r>
              <a:rPr lang="ru-RU" sz="2800" b="1" dirty="0" smtClean="0">
                <a:solidFill>
                  <a:srgbClr val="C00000"/>
                </a:solidFill>
                <a:latin typeface="Times New Roman" panose="02020603050405020304" pitchFamily="18" charset="0"/>
                <a:cs typeface="Times New Roman" panose="02020603050405020304" pitchFamily="18" charset="0"/>
              </a:rPr>
              <a:t>– основа </a:t>
            </a:r>
          </a:p>
          <a:p>
            <a:r>
              <a:rPr lang="ru-RU" sz="2800" b="1" dirty="0" smtClean="0">
                <a:solidFill>
                  <a:srgbClr val="C00000"/>
                </a:solidFill>
                <a:latin typeface="Times New Roman" panose="02020603050405020304" pitchFamily="18" charset="0"/>
                <a:cs typeface="Times New Roman" panose="02020603050405020304" pitchFamily="18" charset="0"/>
              </a:rPr>
              <a:t>духовно-нравственного воспитания» </a:t>
            </a:r>
          </a:p>
          <a:p>
            <a:pPr algn="r"/>
            <a:endParaRPr lang="ru-RU" sz="1800" b="1" dirty="0" smtClean="0">
              <a:latin typeface="Times New Roman" panose="02020603050405020304" pitchFamily="18" charset="0"/>
              <a:cs typeface="Times New Roman" panose="02020603050405020304" pitchFamily="18" charset="0"/>
            </a:endParaRPr>
          </a:p>
          <a:p>
            <a:pPr algn="r"/>
            <a:r>
              <a:rPr lang="ru-RU" sz="1800" b="1" dirty="0" smtClean="0">
                <a:latin typeface="Times New Roman" panose="02020603050405020304" pitchFamily="18" charset="0"/>
                <a:cs typeface="Times New Roman" panose="02020603050405020304" pitchFamily="18" charset="0"/>
              </a:rPr>
              <a:t>Подготовлен:</a:t>
            </a:r>
          </a:p>
          <a:p>
            <a:pPr algn="r"/>
            <a:r>
              <a:rPr lang="ru-RU" sz="1800" b="1" dirty="0" smtClean="0">
                <a:latin typeface="Times New Roman" panose="02020603050405020304" pitchFamily="18" charset="0"/>
                <a:cs typeface="Times New Roman" panose="02020603050405020304" pitchFamily="18" charset="0"/>
              </a:rPr>
              <a:t>воспитатель</a:t>
            </a:r>
          </a:p>
          <a:p>
            <a:pPr algn="r"/>
            <a:r>
              <a:rPr lang="ru-RU" sz="1800" b="1" dirty="0" smtClean="0">
                <a:latin typeface="Times New Roman" panose="02020603050405020304" pitchFamily="18" charset="0"/>
                <a:cs typeface="Times New Roman" panose="02020603050405020304" pitchFamily="18" charset="0"/>
              </a:rPr>
              <a:t>Сергеева Г. Г.</a:t>
            </a:r>
          </a:p>
          <a:p>
            <a:pPr algn="r"/>
            <a:r>
              <a:rPr lang="ru-RU" sz="1800" b="1" dirty="0" smtClean="0">
                <a:latin typeface="Times New Roman" panose="02020603050405020304" pitchFamily="18" charset="0"/>
                <a:cs typeface="Times New Roman" panose="02020603050405020304" pitchFamily="18" charset="0"/>
              </a:rPr>
              <a:t>МОБУ СОШ «</a:t>
            </a:r>
            <a:r>
              <a:rPr lang="ru-RU" sz="1800" b="1" dirty="0" err="1" smtClean="0">
                <a:latin typeface="Times New Roman" panose="02020603050405020304" pitchFamily="18" charset="0"/>
                <a:cs typeface="Times New Roman" panose="02020603050405020304" pitchFamily="18" charset="0"/>
              </a:rPr>
              <a:t>Агалатовский</a:t>
            </a:r>
            <a:r>
              <a:rPr lang="ru-RU" sz="1800" b="1" dirty="0" smtClean="0">
                <a:latin typeface="Times New Roman" panose="02020603050405020304" pitchFamily="18" charset="0"/>
                <a:cs typeface="Times New Roman" panose="02020603050405020304" pitchFamily="18" charset="0"/>
              </a:rPr>
              <a:t> ЦО»</a:t>
            </a:r>
          </a:p>
          <a:p>
            <a:r>
              <a:rPr lang="ru-RU" sz="1800" b="1" dirty="0" smtClean="0">
                <a:latin typeface="Times New Roman" panose="02020603050405020304" pitchFamily="18" charset="0"/>
                <a:cs typeface="Times New Roman" panose="02020603050405020304" pitchFamily="18" charset="0"/>
              </a:rPr>
              <a:t>2021</a:t>
            </a:r>
          </a:p>
          <a:p>
            <a:pPr algn="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209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1520" y="2121408"/>
            <a:ext cx="10487850" cy="4044184"/>
          </a:xfrm>
          <a:prstGeom prst="rect">
            <a:avLst/>
          </a:prstGeom>
        </p:spPr>
        <p:txBody>
          <a:bodyPr wrap="square">
            <a:spAutoFit/>
          </a:bodyPr>
          <a:lstStyle/>
          <a:p>
            <a:pPr algn="just">
              <a:lnSpc>
                <a:spcPct val="107000"/>
              </a:lnSpc>
              <a:spcAft>
                <a:spcPts val="0"/>
              </a:spcAft>
            </a:pP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Одна из форм приобщения ребят к культурному наследию - это праздники и посиделки. </a:t>
            </a:r>
            <a:r>
              <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такие праздники можно включать народные песни, игру на народных инструментах, </a:t>
            </a:r>
            <a:r>
              <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хороводы</a:t>
            </a: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частушки, игры. При подборе материала к празднику </a:t>
            </a:r>
            <a:r>
              <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необходимо учитывать</a:t>
            </a: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возрастные возможности детей. Русский </a:t>
            </a:r>
            <a:r>
              <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народный костюм, </a:t>
            </a:r>
            <a:r>
              <a:rPr lang="ru-RU" sz="2000" b="1" dirty="0" err="1"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ряжение</a:t>
            </a:r>
            <a:r>
              <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участников </a:t>
            </a:r>
            <a:r>
              <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повышает эмоциональный </a:t>
            </a: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тонус детей. </a:t>
            </a:r>
            <a:endPar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Их использование способствует пониманию </a:t>
            </a: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детьми </a:t>
            </a:r>
            <a:endPar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народного характера</a:t>
            </a: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В праздничные посиделки включается </a:t>
            </a:r>
          </a:p>
          <a:p>
            <a:pPr algn="just">
              <a:lnSpc>
                <a:spcPct val="107000"/>
              </a:lnSpc>
              <a:spcAft>
                <a:spcPts val="0"/>
              </a:spcAft>
            </a:pP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работа по формированию навыков </a:t>
            </a:r>
            <a:r>
              <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общения взрослых </a:t>
            </a:r>
          </a:p>
          <a:p>
            <a:pPr algn="just">
              <a:lnSpc>
                <a:spcPct val="107000"/>
              </a:lnSpc>
              <a:spcAft>
                <a:spcPts val="0"/>
              </a:spcAft>
            </a:pPr>
            <a:r>
              <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и</a:t>
            </a: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детей. </a:t>
            </a:r>
            <a:r>
              <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Они </a:t>
            </a: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с радостью и </a:t>
            </a:r>
            <a:r>
              <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волнением </a:t>
            </a: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ждут праздников, </a:t>
            </a:r>
            <a:endPar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которые объединяют </a:t>
            </a: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их. Именно они являются </a:t>
            </a:r>
          </a:p>
          <a:p>
            <a:pPr algn="just">
              <a:lnSpc>
                <a:spcPct val="107000"/>
              </a:lnSpc>
              <a:spcAft>
                <a:spcPts val="0"/>
              </a:spcAft>
            </a:pP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ненавязчивой формой приобщения </a:t>
            </a:r>
          </a:p>
          <a:p>
            <a:pPr algn="just">
              <a:lnSpc>
                <a:spcPct val="107000"/>
              </a:lnSpc>
              <a:spcAft>
                <a:spcPts val="0"/>
              </a:spcAft>
            </a:pP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детей к народному творчеству.</a:t>
            </a:r>
            <a:endParaRPr lang="ru-RU" sz="2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731520" y="597409"/>
            <a:ext cx="10487850" cy="1409617"/>
          </a:xfrm>
          <a:prstGeom prst="rect">
            <a:avLst/>
          </a:prstGeom>
        </p:spPr>
        <p:txBody>
          <a:bodyPr wrap="square">
            <a:spAutoFit/>
          </a:bodyPr>
          <a:lstStyle/>
          <a:p>
            <a:pPr algn="just">
              <a:lnSpc>
                <a:spcPct val="107000"/>
              </a:lnSpc>
              <a:spcAft>
                <a:spcPts val="0"/>
              </a:spcAft>
            </a:pP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Игры развивают ловкость, быстроту движений, </a:t>
            </a:r>
            <a:r>
              <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силу, приучают </a:t>
            </a: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к сообразительности, вниманию. В них много юмора, шуток, задора. Движения сопровождаются веселыми моментами, любимыми детьми считалками, жеребьевками. Народная игра формирует </a:t>
            </a:r>
            <a:r>
              <a:rPr lang="ru-RU" sz="2000" b="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культуру</a:t>
            </a: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сохраняет здоровье и здоровый образ жизни.</a:t>
            </a:r>
            <a:endParaRPr lang="ru-RU"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Рисунок 4" descr="https://sun9-42.userapi.com/impg/KQKFdP3yuIhURO_ivXS-pA6QUzUNEWkX44GgeQ/evpQaUghEMY.jpg?size=1280x960&amp;quality=96&amp;sign=f4dc041dcb02030983891b2e2fc22428&amp;type=album"/>
          <p:cNvPicPr/>
          <p:nvPr/>
        </p:nvPicPr>
        <p:blipFill rotWithShape="1">
          <a:blip r:embed="rId2" cstate="print">
            <a:extLst>
              <a:ext uri="{28A0092B-C50C-407E-A947-70E740481C1C}">
                <a14:useLocalDpi xmlns:a14="http://schemas.microsoft.com/office/drawing/2010/main" val="0"/>
              </a:ext>
            </a:extLst>
          </a:blip>
          <a:srcRect l="25497" t="17745"/>
          <a:stretch/>
        </p:blipFill>
        <p:spPr bwMode="auto">
          <a:xfrm>
            <a:off x="8021637" y="3645408"/>
            <a:ext cx="3197733" cy="22872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6039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s://b1.culture.ru/c/71016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006" y="3605213"/>
            <a:ext cx="2884768" cy="1901250"/>
          </a:xfrm>
          <a:prstGeom prst="rect">
            <a:avLst/>
          </a:prstGeom>
          <a:noFill/>
          <a:ln>
            <a:noFill/>
          </a:ln>
        </p:spPr>
      </p:pic>
      <p:pic>
        <p:nvPicPr>
          <p:cNvPr id="4" name="Рисунок 3" descr="https://static.tildacdn.com/tild3330-3461-4464-a364-316239386533/podelki13.jpg"/>
          <p:cNvPicPr/>
          <p:nvPr/>
        </p:nvPicPr>
        <p:blipFill rotWithShape="1">
          <a:blip r:embed="rId3" cstate="print">
            <a:extLst>
              <a:ext uri="{28A0092B-C50C-407E-A947-70E740481C1C}">
                <a14:useLocalDpi xmlns:a14="http://schemas.microsoft.com/office/drawing/2010/main" val="0"/>
              </a:ext>
            </a:extLst>
          </a:blip>
          <a:srcRect l="36402"/>
          <a:stretch/>
        </p:blipFill>
        <p:spPr bwMode="auto">
          <a:xfrm rot="461580">
            <a:off x="8917495" y="3620045"/>
            <a:ext cx="2257425" cy="2367280"/>
          </a:xfrm>
          <a:prstGeom prst="rect">
            <a:avLst/>
          </a:prstGeom>
          <a:noFill/>
          <a:ln>
            <a:noFill/>
          </a:ln>
          <a:extLst>
            <a:ext uri="{53640926-AAD7-44D8-BBD7-CCE9431645EC}">
              <a14:shadowObscured xmlns:a14="http://schemas.microsoft.com/office/drawing/2010/main"/>
            </a:ext>
          </a:extLst>
        </p:spPr>
      </p:pic>
      <p:sp>
        <p:nvSpPr>
          <p:cNvPr id="2" name="Прямоугольник 1"/>
          <p:cNvSpPr/>
          <p:nvPr/>
        </p:nvSpPr>
        <p:spPr>
          <a:xfrm>
            <a:off x="3628774" y="1499617"/>
            <a:ext cx="5515226" cy="3714863"/>
          </a:xfrm>
          <a:prstGeom prst="rect">
            <a:avLst/>
          </a:prstGeom>
        </p:spPr>
        <p:txBody>
          <a:bodyPr wrap="square">
            <a:spAutoFit/>
          </a:bodyPr>
          <a:lstStyle/>
          <a:p>
            <a:pPr indent="228600">
              <a:lnSpc>
                <a:spcPct val="107000"/>
              </a:lnSpc>
              <a:spcAft>
                <a:spcPts val="0"/>
              </a:spcAft>
            </a:pP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Приобщение</a:t>
            </a: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детей к народному </a:t>
            </a:r>
          </a:p>
          <a:p>
            <a:pPr indent="228600">
              <a:lnSpc>
                <a:spcPct val="107000"/>
              </a:lnSpc>
              <a:spcAft>
                <a:spcPts val="0"/>
              </a:spcAft>
            </a:pP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творчеству </a:t>
            </a: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дело трудоемкое, </a:t>
            </a:r>
          </a:p>
          <a:p>
            <a:pPr indent="228600">
              <a:lnSpc>
                <a:spcPct val="107000"/>
              </a:lnSpc>
              <a:spcAft>
                <a:spcPts val="0"/>
              </a:spcAft>
            </a:pP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но </a:t>
            </a: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востребованное</a:t>
            </a: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задача </a:t>
            </a:r>
            <a:endPar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28600">
              <a:lnSpc>
                <a:spcPct val="107000"/>
              </a:lnSpc>
              <a:spcAft>
                <a:spcPts val="0"/>
              </a:spcAft>
            </a:pP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педагога </a:t>
            </a: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зажечь </a:t>
            </a: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искорку любви и </a:t>
            </a:r>
            <a:endPar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28600">
              <a:lnSpc>
                <a:spcPct val="107000"/>
              </a:lnSpc>
              <a:spcAft>
                <a:spcPts val="0"/>
              </a:spcAft>
            </a:pP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интереса </a:t>
            </a: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к жизни народа, к его истории и </a:t>
            </a: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культуре</a:t>
            </a: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помочь нам, взрослым воспитать патриотов. Нам нужно </a:t>
            </a: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стремиться </a:t>
            </a: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к тому, чтобы привить любовь и уважение к   людям, подарившим нам  прекрасные предметы народного творчества,</a:t>
            </a:r>
          </a:p>
          <a:p>
            <a:pPr indent="228600">
              <a:lnSpc>
                <a:spcPct val="107000"/>
              </a:lnSpc>
              <a:spcAft>
                <a:spcPts val="0"/>
              </a:spcAft>
            </a:pP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к</a:t>
            </a:r>
            <a:r>
              <a:rPr lang="ru-RU" sz="2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истории родной страны</a:t>
            </a:r>
            <a:r>
              <a:rPr lang="ru-RU" sz="20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t="12623" r="8756" b="6133"/>
          <a:stretch/>
        </p:blipFill>
        <p:spPr>
          <a:xfrm>
            <a:off x="744006" y="673608"/>
            <a:ext cx="2320905" cy="2755392"/>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8311" y="673608"/>
            <a:ext cx="3035791" cy="2276843"/>
          </a:xfrm>
          <a:prstGeom prst="rect">
            <a:avLst/>
          </a:prstGeom>
        </p:spPr>
      </p:pic>
    </p:spTree>
    <p:extLst>
      <p:ext uri="{BB962C8B-B14F-4D97-AF65-F5344CB8AC3E}">
        <p14:creationId xmlns:p14="http://schemas.microsoft.com/office/powerpoint/2010/main" val="3457875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tulago.ru/wp-content/uploads/2020/11/filimonovskaya-igrushka-kot-s-ryboj.png"/>
          <p:cNvPicPr>
            <a:picLocks noGrp="1"/>
          </p:cNvPicPr>
          <p:nvPr>
            <p:ph idx="1"/>
          </p:nvPr>
        </p:nvPicPr>
        <p:blipFill rotWithShape="1">
          <a:blip r:embed="rId2" cstate="print">
            <a:extLst>
              <a:ext uri="{28A0092B-C50C-407E-A947-70E740481C1C}">
                <a14:useLocalDpi xmlns:a14="http://schemas.microsoft.com/office/drawing/2010/main" val="0"/>
              </a:ext>
            </a:extLst>
          </a:blip>
          <a:srcRect l="25975" r="21753"/>
          <a:stretch/>
        </p:blipFill>
        <p:spPr bwMode="auto">
          <a:xfrm>
            <a:off x="498345" y="504126"/>
            <a:ext cx="1354840" cy="2693226"/>
          </a:xfrm>
          <a:prstGeom prst="rect">
            <a:avLst/>
          </a:prstGeom>
          <a:no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a:xfrm>
            <a:off x="498345" y="504127"/>
            <a:ext cx="11035287" cy="1397826"/>
          </a:xfrm>
        </p:spPr>
        <p:txBody>
          <a:bodyPr>
            <a:normAutofit/>
          </a:bodyPr>
          <a:lstStyle/>
          <a:p>
            <a:pPr lvl="0" algn="ctr"/>
            <a:r>
              <a:rPr lang="ru-RU" sz="2800" b="1" u="sng" dirty="0">
                <a:solidFill>
                  <a:srgbClr val="C00000"/>
                </a:solidFill>
              </a:rPr>
              <a:t>Русское народное творчество </a:t>
            </a:r>
            <a:r>
              <a:rPr lang="ru-RU" sz="2800" b="1" u="sng" dirty="0" smtClean="0">
                <a:solidFill>
                  <a:srgbClr val="C00000"/>
                </a:solidFill>
              </a:rPr>
              <a:t>– основа </a:t>
            </a:r>
            <a:br>
              <a:rPr lang="ru-RU" sz="2800" b="1" u="sng" dirty="0" smtClean="0">
                <a:solidFill>
                  <a:srgbClr val="C00000"/>
                </a:solidFill>
              </a:rPr>
            </a:br>
            <a:r>
              <a:rPr lang="ru-RU" sz="2800" b="1" u="sng" dirty="0" smtClean="0">
                <a:solidFill>
                  <a:srgbClr val="C00000"/>
                </a:solidFill>
              </a:rPr>
              <a:t>духовно-нравственного воспитания</a:t>
            </a:r>
            <a:endParaRPr lang="ru-RU" sz="2800" u="sng" dirty="0">
              <a:solidFill>
                <a:srgbClr val="C00000"/>
              </a:solidFill>
            </a:endParaRPr>
          </a:p>
        </p:txBody>
      </p:sp>
      <p:sp>
        <p:nvSpPr>
          <p:cNvPr id="5" name="Прямоугольник 4"/>
          <p:cNvSpPr/>
          <p:nvPr/>
        </p:nvSpPr>
        <p:spPr>
          <a:xfrm>
            <a:off x="694944" y="1609344"/>
            <a:ext cx="10692385" cy="4524315"/>
          </a:xfrm>
          <a:prstGeom prst="rect">
            <a:avLst/>
          </a:prstGeom>
        </p:spPr>
        <p:txBody>
          <a:bodyPr wrap="square">
            <a:spAutoFit/>
          </a:bodyPr>
          <a:lstStyle/>
          <a:p>
            <a:pPr indent="228600" algn="just">
              <a:spcAft>
                <a:spcPts val="0"/>
              </a:spcAft>
            </a:pPr>
            <a:r>
              <a:rPr lang="ru-RU" b="1" dirty="0" smtClean="0">
                <a:solidFill>
                  <a:srgbClr val="111111"/>
                </a:solidFill>
                <a:effectLst/>
                <a:latin typeface="Times New Roman" panose="02020603050405020304" pitchFamily="18" charset="0"/>
                <a:ea typeface="Times New Roman" panose="02020603050405020304" pitchFamily="18" charset="0"/>
              </a:rPr>
              <a:t>В </a:t>
            </a:r>
            <a:r>
              <a:rPr lang="ru-RU" b="1" dirty="0" smtClean="0">
                <a:solidFill>
                  <a:srgbClr val="111111"/>
                </a:solidFill>
                <a:effectLst/>
                <a:latin typeface="Times New Roman" panose="02020603050405020304" pitchFamily="18" charset="0"/>
                <a:ea typeface="Times New Roman" panose="02020603050405020304" pitchFamily="18" charset="0"/>
              </a:rPr>
              <a:t>настоящее время Россия переживает один из непростых исторических периодов. И самая большая опасность, подстерегающая наше общество сегодня не в развале экономики, не в смене политической системы, а в разрушении личности, </a:t>
            </a:r>
            <a:r>
              <a:rPr lang="ru-RU" b="1" dirty="0" err="1" smtClean="0">
                <a:solidFill>
                  <a:srgbClr val="111111"/>
                </a:solidFill>
                <a:effectLst/>
                <a:latin typeface="Times New Roman" panose="02020603050405020304" pitchFamily="18" charset="0"/>
                <a:ea typeface="Times New Roman" panose="02020603050405020304" pitchFamily="18" charset="0"/>
              </a:rPr>
              <a:t>самоидентичности</a:t>
            </a:r>
            <a:r>
              <a:rPr lang="ru-RU" b="1" dirty="0" smtClean="0">
                <a:solidFill>
                  <a:srgbClr val="111111"/>
                </a:solidFill>
                <a:effectLst/>
                <a:latin typeface="Times New Roman" panose="02020603050405020304" pitchFamily="18" charset="0"/>
                <a:ea typeface="Times New Roman" panose="02020603050405020304" pitchFamily="18" charset="0"/>
              </a:rPr>
              <a:t> человека.</a:t>
            </a:r>
            <a:endParaRPr lang="ru-RU" b="1" dirty="0" smtClean="0">
              <a:effectLst/>
              <a:latin typeface="Times New Roman" panose="02020603050405020304" pitchFamily="18" charset="0"/>
              <a:ea typeface="Times New Roman" panose="02020603050405020304" pitchFamily="18" charset="0"/>
            </a:endParaRPr>
          </a:p>
          <a:p>
            <a:pPr indent="228600" algn="just">
              <a:spcAft>
                <a:spcPts val="0"/>
              </a:spcAft>
            </a:pPr>
            <a:r>
              <a:rPr lang="ru-RU" b="1" dirty="0" smtClean="0">
                <a:solidFill>
                  <a:srgbClr val="111111"/>
                </a:solidFill>
                <a:effectLst/>
                <a:latin typeface="Times New Roman" panose="02020603050405020304" pitchFamily="18" charset="0"/>
                <a:ea typeface="Times New Roman" panose="02020603050405020304" pitchFamily="18" charset="0"/>
              </a:rPr>
              <a:t>Сегодня материальные ценности доминируют над духовными, поэтому у детей искажены представления о доброте, милосердии, великодушии, справедливости, гражданственности и патриотизме.</a:t>
            </a:r>
            <a:endParaRPr lang="ru-RU" b="1" dirty="0" smtClean="0">
              <a:effectLst/>
              <a:latin typeface="Times New Roman" panose="02020603050405020304" pitchFamily="18" charset="0"/>
              <a:ea typeface="Times New Roman" panose="02020603050405020304" pitchFamily="18" charset="0"/>
            </a:endParaRPr>
          </a:p>
          <a:p>
            <a:pPr indent="228600" algn="just">
              <a:spcAft>
                <a:spcPts val="0"/>
              </a:spcAft>
            </a:pPr>
            <a:r>
              <a:rPr lang="ru-RU" b="1" dirty="0" smtClean="0">
                <a:solidFill>
                  <a:srgbClr val="111111"/>
                </a:solidFill>
                <a:effectLst/>
                <a:latin typeface="Times New Roman" panose="02020603050405020304" pitchFamily="18" charset="0"/>
                <a:ea typeface="Times New Roman" panose="02020603050405020304" pitchFamily="18" charset="0"/>
              </a:rPr>
              <a:t>Формирование основ моральных качеств начинается еще в дошкольном детстве. От того насколько успешно осуществляется этот процесс, во многом зависит духовно-нравственное развитие ребенка.</a:t>
            </a:r>
            <a:endParaRPr lang="ru-RU" b="1" dirty="0" smtClean="0">
              <a:effectLst/>
              <a:latin typeface="Times New Roman" panose="02020603050405020304" pitchFamily="18" charset="0"/>
              <a:ea typeface="Times New Roman" panose="02020603050405020304" pitchFamily="18" charset="0"/>
            </a:endParaRPr>
          </a:p>
          <a:p>
            <a:pPr indent="228600" algn="just">
              <a:spcAft>
                <a:spcPts val="0"/>
              </a:spcAft>
            </a:pPr>
            <a:r>
              <a:rPr lang="ru-RU" b="1" dirty="0" smtClean="0">
                <a:solidFill>
                  <a:srgbClr val="111111"/>
                </a:solidFill>
                <a:effectLst/>
                <a:latin typeface="Times New Roman" panose="02020603050405020304" pitchFamily="18" charset="0"/>
                <a:ea typeface="Times New Roman" panose="02020603050405020304" pitchFamily="18" charset="0"/>
              </a:rPr>
              <a:t>Одним из средств духовно-нравственного воспитания дошкольников является устное народное творчество. Неслучайно фольклор с давних времен должным образом используется как средство педагогического воздействия, формирования духовно-нравственной культуры, обогащения словарного запаса детей и как способ передачи красоты и образности русского языка.</a:t>
            </a:r>
            <a:endParaRPr lang="ru-RU" b="1" dirty="0" smtClean="0">
              <a:effectLst/>
              <a:latin typeface="Times New Roman" panose="02020603050405020304" pitchFamily="18" charset="0"/>
              <a:ea typeface="Times New Roman" panose="02020603050405020304" pitchFamily="18" charset="0"/>
            </a:endParaRPr>
          </a:p>
          <a:p>
            <a:pPr indent="228600" algn="just">
              <a:spcAft>
                <a:spcPts val="0"/>
              </a:spcAft>
            </a:pPr>
            <a:r>
              <a:rPr lang="ru-RU" b="1" dirty="0" smtClean="0">
                <a:solidFill>
                  <a:srgbClr val="111111"/>
                </a:solidFill>
                <a:effectLst/>
                <a:latin typeface="Times New Roman" panose="02020603050405020304" pitchFamily="18" charset="0"/>
                <a:ea typeface="Times New Roman" panose="02020603050405020304" pitchFamily="18" charset="0"/>
              </a:rPr>
              <a:t>Только произведения, предметы  народного творчества удивительным образом совмещают в себе глубокую мудрость, легкость осознания и простоту запоминания, соответствующие особенностям развития дошкольников.</a:t>
            </a:r>
            <a:endParaRPr lang="ru-RU"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2281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3712" y="1243584"/>
            <a:ext cx="8750681" cy="4543680"/>
          </a:xfrm>
          <a:prstGeom prst="rect">
            <a:avLst/>
          </a:prstGeom>
        </p:spPr>
        <p:txBody>
          <a:bodyPr wrap="square">
            <a:spAutoFit/>
          </a:bodyPr>
          <a:lstStyle/>
          <a:p>
            <a:pPr indent="228600">
              <a:spcAft>
                <a:spcPts val="0"/>
              </a:spcAft>
            </a:pPr>
            <a:r>
              <a:rPr lang="ru-RU" b="1" u="sng" dirty="0" smtClean="0">
                <a:solidFill>
                  <a:srgbClr val="C00000"/>
                </a:solidFill>
                <a:effectLst/>
                <a:latin typeface="Times New Roman" panose="02020603050405020304" pitchFamily="18" charset="0"/>
                <a:ea typeface="Times New Roman" panose="02020603050405020304" pitchFamily="18" charset="0"/>
              </a:rPr>
              <a:t>Цель</a:t>
            </a:r>
            <a:r>
              <a:rPr lang="ru-RU" b="1" dirty="0" smtClean="0">
                <a:solidFill>
                  <a:srgbClr val="C00000"/>
                </a:solidFill>
                <a:effectLst/>
                <a:latin typeface="Times New Roman" panose="02020603050405020304" pitchFamily="18" charset="0"/>
                <a:ea typeface="Times New Roman" panose="02020603050405020304" pitchFamily="18" charset="0"/>
              </a:rPr>
              <a:t>: </a:t>
            </a:r>
          </a:p>
          <a:p>
            <a:pPr algn="just">
              <a:spcAft>
                <a:spcPts val="0"/>
              </a:spcAft>
            </a:pPr>
            <a:r>
              <a:rPr lang="ru-RU" b="1" dirty="0" smtClean="0">
                <a:solidFill>
                  <a:srgbClr val="111111"/>
                </a:solidFill>
                <a:effectLst/>
                <a:latin typeface="Times New Roman" panose="02020603050405020304" pitchFamily="18" charset="0"/>
                <a:ea typeface="Times New Roman" panose="02020603050405020304" pitchFamily="18" charset="0"/>
              </a:rPr>
              <a:t>Привитие</a:t>
            </a:r>
            <a:r>
              <a:rPr lang="ru-RU" b="1" dirty="0" smtClean="0">
                <a:latin typeface="Times New Roman" panose="02020603050405020304" pitchFamily="18" charset="0"/>
                <a:ea typeface="Times New Roman" panose="02020603050405020304" pitchFamily="18" charset="0"/>
              </a:rPr>
              <a:t> детям </a:t>
            </a:r>
            <a:r>
              <a:rPr lang="ru-RU" b="1" dirty="0" smtClean="0">
                <a:solidFill>
                  <a:srgbClr val="111111"/>
                </a:solidFill>
                <a:effectLst/>
                <a:latin typeface="Times New Roman" panose="02020603050405020304" pitchFamily="18" charset="0"/>
                <a:ea typeface="Times New Roman" panose="02020603050405020304" pitchFamily="18" charset="0"/>
              </a:rPr>
              <a:t>духовных ценностей, исторически характерных для русского народа, </a:t>
            </a:r>
          </a:p>
          <a:p>
            <a:pPr algn="just">
              <a:spcAft>
                <a:spcPts val="0"/>
              </a:spcAft>
            </a:pPr>
            <a:r>
              <a:rPr lang="ru-RU" b="1" dirty="0" smtClean="0">
                <a:solidFill>
                  <a:srgbClr val="111111"/>
                </a:solidFill>
                <a:effectLst/>
                <a:latin typeface="Times New Roman" panose="02020603050405020304" pitchFamily="18" charset="0"/>
                <a:ea typeface="Times New Roman" panose="02020603050405020304" pitchFamily="18" charset="0"/>
              </a:rPr>
              <a:t>развитие личности через прикосновение к произведениям народного творчества.</a:t>
            </a:r>
          </a:p>
          <a:p>
            <a:pPr algn="just">
              <a:spcAft>
                <a:spcPts val="0"/>
              </a:spcAft>
            </a:pPr>
            <a:endParaRPr lang="ru-RU" b="1" dirty="0" smtClean="0">
              <a:effectLst/>
              <a:latin typeface="Times New Roman" panose="02020603050405020304" pitchFamily="18" charset="0"/>
              <a:ea typeface="Times New Roman" panose="02020603050405020304" pitchFamily="18" charset="0"/>
            </a:endParaRPr>
          </a:p>
          <a:p>
            <a:pPr indent="228600">
              <a:spcAft>
                <a:spcPts val="0"/>
              </a:spcAft>
            </a:pPr>
            <a:r>
              <a:rPr lang="ru-RU" b="1" u="sng" dirty="0" smtClean="0">
                <a:solidFill>
                  <a:srgbClr val="C00000"/>
                </a:solidFill>
                <a:effectLst/>
                <a:latin typeface="Times New Roman" panose="02020603050405020304" pitchFamily="18" charset="0"/>
                <a:ea typeface="Times New Roman" panose="02020603050405020304" pitchFamily="18" charset="0"/>
              </a:rPr>
              <a:t> Задачи</a:t>
            </a:r>
            <a:r>
              <a:rPr lang="ru-RU" b="1" dirty="0" smtClean="0">
                <a:solidFill>
                  <a:srgbClr val="C00000"/>
                </a:solidFill>
                <a:effectLst/>
                <a:latin typeface="Times New Roman" panose="02020603050405020304" pitchFamily="18" charset="0"/>
                <a:ea typeface="Times New Roman" panose="02020603050405020304" pitchFamily="18" charset="0"/>
              </a:rPr>
              <a:t>:</a:t>
            </a:r>
          </a:p>
          <a:p>
            <a:pPr marL="742950" lvl="1" indent="-285750">
              <a:spcAft>
                <a:spcPts val="0"/>
              </a:spcAft>
              <a:buFont typeface="+mj-lt"/>
              <a:buAutoNum type="arabicPeriod"/>
            </a:pPr>
            <a:r>
              <a:rPr lang="ru-RU" b="1" dirty="0" smtClean="0">
                <a:solidFill>
                  <a:srgbClr val="111111"/>
                </a:solidFill>
                <a:effectLst/>
                <a:latin typeface="Times New Roman" panose="02020603050405020304" pitchFamily="18" charset="0"/>
                <a:ea typeface="Times New Roman" panose="02020603050405020304" pitchFamily="18" charset="0"/>
              </a:rPr>
              <a:t>Развивать эмоциональную отзывчивость на произведения устного народного творчества;</a:t>
            </a:r>
            <a:endParaRPr lang="ru-RU" b="1" dirty="0" smtClean="0">
              <a:effectLst/>
              <a:latin typeface="Times New Roman" panose="02020603050405020304" pitchFamily="18" charset="0"/>
              <a:ea typeface="Times New Roman" panose="02020603050405020304" pitchFamily="18" charset="0"/>
            </a:endParaRPr>
          </a:p>
          <a:p>
            <a:pPr marL="742950" lvl="1" indent="-285750">
              <a:spcAft>
                <a:spcPts val="0"/>
              </a:spcAft>
              <a:buFont typeface="+mj-lt"/>
              <a:buAutoNum type="arabicPeriod"/>
            </a:pPr>
            <a:r>
              <a:rPr lang="ru-RU" b="1" dirty="0" smtClean="0">
                <a:solidFill>
                  <a:srgbClr val="111111"/>
                </a:solidFill>
                <a:effectLst/>
                <a:latin typeface="Times New Roman" panose="02020603050405020304" pitchFamily="18" charset="0"/>
                <a:ea typeface="Times New Roman" panose="02020603050405020304" pitchFamily="18" charset="0"/>
              </a:rPr>
              <a:t>Развивать фантазию, творческие способности дошкольников при знакомстве с декоративно-прикладным искусством;</a:t>
            </a:r>
            <a:endParaRPr lang="ru-RU" b="1" dirty="0" smtClean="0">
              <a:effectLst/>
              <a:latin typeface="Times New Roman" panose="02020603050405020304" pitchFamily="18" charset="0"/>
              <a:ea typeface="Times New Roman" panose="02020603050405020304" pitchFamily="18" charset="0"/>
            </a:endParaRPr>
          </a:p>
          <a:p>
            <a:pPr marL="742950" lvl="1" indent="-285750">
              <a:spcAft>
                <a:spcPts val="0"/>
              </a:spcAft>
              <a:buFont typeface="+mj-lt"/>
              <a:buAutoNum type="arabicPeriod"/>
            </a:pPr>
            <a:r>
              <a:rPr lang="ru-RU" b="1" dirty="0" smtClean="0">
                <a:solidFill>
                  <a:srgbClr val="111111"/>
                </a:solidFill>
                <a:effectLst/>
                <a:latin typeface="Times New Roman" panose="02020603050405020304" pitchFamily="18" charset="0"/>
                <a:ea typeface="Times New Roman" panose="02020603050405020304" pitchFamily="18" charset="0"/>
              </a:rPr>
              <a:t>Воспитывать у дошкольников чувство патриотизма через возрождение и преображения богатого опыта русских традиций;</a:t>
            </a:r>
            <a:endParaRPr lang="ru-RU" b="1" dirty="0" smtClean="0">
              <a:effectLst/>
              <a:latin typeface="Times New Roman" panose="02020603050405020304" pitchFamily="18" charset="0"/>
              <a:ea typeface="Times New Roman" panose="02020603050405020304" pitchFamily="18" charset="0"/>
            </a:endParaRPr>
          </a:p>
          <a:p>
            <a:pPr marL="742950" lvl="1" indent="-285750">
              <a:spcAft>
                <a:spcPts val="0"/>
              </a:spcAft>
              <a:buFont typeface="+mj-lt"/>
              <a:buAutoNum type="arabicPeriod"/>
            </a:pPr>
            <a:r>
              <a:rPr lang="ru-RU" b="1" dirty="0" smtClean="0">
                <a:solidFill>
                  <a:srgbClr val="111111"/>
                </a:solidFill>
                <a:effectLst/>
                <a:latin typeface="Times New Roman" panose="02020603050405020304" pitchFamily="18" charset="0"/>
                <a:ea typeface="Times New Roman" panose="02020603050405020304" pitchFamily="18" charset="0"/>
              </a:rPr>
              <a:t>Обогащать словарь, развивать лексико-грамматический строй, выразительность, образность речи.</a:t>
            </a:r>
            <a:endParaRPr lang="ru-RU" b="1" dirty="0" smtClean="0">
              <a:effectLst/>
              <a:latin typeface="Times New Roman" panose="02020603050405020304" pitchFamily="18" charset="0"/>
              <a:ea typeface="Times New Roman" panose="02020603050405020304" pitchFamily="18" charset="0"/>
            </a:endParaRPr>
          </a:p>
          <a:p>
            <a:pPr marL="742950" lvl="1" indent="-285750">
              <a:spcAft>
                <a:spcPts val="0"/>
              </a:spcAft>
              <a:buFont typeface="+mj-lt"/>
              <a:buAutoNum type="arabicPeriod"/>
            </a:pPr>
            <a:r>
              <a:rPr lang="ru-RU" b="1" dirty="0" smtClean="0">
                <a:solidFill>
                  <a:srgbClr val="111111"/>
                </a:solidFill>
                <a:effectLst/>
                <a:latin typeface="Times New Roman" panose="02020603050405020304" pitchFamily="18" charset="0"/>
                <a:ea typeface="Times New Roman" panose="02020603050405020304" pitchFamily="18" charset="0"/>
              </a:rPr>
              <a:t>Воспитывать гражданина и патриота, знающего и любящего свою Родину.</a:t>
            </a:r>
            <a:endParaRPr lang="ru-RU" b="1" dirty="0" smtClean="0">
              <a:effectLst/>
              <a:latin typeface="Times New Roman" panose="02020603050405020304" pitchFamily="18" charset="0"/>
              <a:ea typeface="Times New Roman" panose="02020603050405020304" pitchFamily="18" charset="0"/>
            </a:endParaRPr>
          </a:p>
          <a:p>
            <a:pPr algn="just">
              <a:lnSpc>
                <a:spcPct val="107000"/>
              </a:lnSpc>
              <a:spcAft>
                <a:spcPts val="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https://cs2.livemaster.ru/storage/f9/b3/ab64454f1956003e9b66db9123o8--dlya-doma-i-interera-dymkovskaya-igrushka.jpg"/>
          <p:cNvPicPr/>
          <p:nvPr/>
        </p:nvPicPr>
        <p:blipFill rotWithShape="1">
          <a:blip r:embed="rId2" cstate="print">
            <a:extLst>
              <a:ext uri="{28A0092B-C50C-407E-A947-70E740481C1C}">
                <a14:useLocalDpi xmlns:a14="http://schemas.microsoft.com/office/drawing/2010/main" val="0"/>
              </a:ext>
            </a:extLst>
          </a:blip>
          <a:srcRect l="19081" t="2285" r="23034" b="4033"/>
          <a:stretch/>
        </p:blipFill>
        <p:spPr bwMode="auto">
          <a:xfrm>
            <a:off x="9494393" y="1300989"/>
            <a:ext cx="2078990" cy="44862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2357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ds04.infourok.ru/uploads/ex/12d8/001a0377-6ea35cf8/img17.jpg"/>
          <p:cNvPicPr/>
          <p:nvPr/>
        </p:nvPicPr>
        <p:blipFill rotWithShape="1">
          <a:blip r:embed="rId2">
            <a:extLst>
              <a:ext uri="{28A0092B-C50C-407E-A947-70E740481C1C}">
                <a14:useLocalDpi xmlns:a14="http://schemas.microsoft.com/office/drawing/2010/main" val="0"/>
              </a:ext>
            </a:extLst>
          </a:blip>
          <a:srcRect l="2886" r="53178" b="11488"/>
          <a:stretch/>
        </p:blipFill>
        <p:spPr bwMode="auto">
          <a:xfrm rot="1539528">
            <a:off x="9390729" y="806069"/>
            <a:ext cx="1809750" cy="2734310"/>
          </a:xfrm>
          <a:prstGeom prst="rect">
            <a:avLst/>
          </a:prstGeom>
          <a:noFill/>
          <a:ln>
            <a:noFill/>
          </a:ln>
          <a:extLst>
            <a:ext uri="{53640926-AAD7-44D8-BBD7-CCE9431645EC}">
              <a14:shadowObscured xmlns:a14="http://schemas.microsoft.com/office/drawing/2010/main"/>
            </a:ext>
          </a:extLst>
        </p:spPr>
      </p:pic>
      <p:pic>
        <p:nvPicPr>
          <p:cNvPr id="5" name="Рисунок 4" descr="https://www.lavka-podarkov.ru/upload/iblock/1b0/1_medium.jpg"/>
          <p:cNvPicPr/>
          <p:nvPr/>
        </p:nvPicPr>
        <p:blipFill rotWithShape="1">
          <a:blip r:embed="rId3">
            <a:extLst>
              <a:ext uri="{28A0092B-C50C-407E-A947-70E740481C1C}">
                <a14:useLocalDpi xmlns:a14="http://schemas.microsoft.com/office/drawing/2010/main" val="0"/>
              </a:ext>
            </a:extLst>
          </a:blip>
          <a:srcRect t="5861"/>
          <a:stretch/>
        </p:blipFill>
        <p:spPr bwMode="auto">
          <a:xfrm>
            <a:off x="8789670" y="3634545"/>
            <a:ext cx="2762250" cy="2600325"/>
          </a:xfrm>
          <a:prstGeom prst="rect">
            <a:avLst/>
          </a:prstGeom>
          <a:noFill/>
          <a:ln>
            <a:noFill/>
          </a:ln>
          <a:extLst>
            <a:ext uri="{53640926-AAD7-44D8-BBD7-CCE9431645EC}">
              <a14:shadowObscured xmlns:a14="http://schemas.microsoft.com/office/drawing/2010/main"/>
            </a:ext>
          </a:extLst>
        </p:spPr>
      </p:pic>
      <p:sp>
        <p:nvSpPr>
          <p:cNvPr id="4" name="Прямоугольник 3"/>
          <p:cNvSpPr/>
          <p:nvPr/>
        </p:nvSpPr>
        <p:spPr>
          <a:xfrm>
            <a:off x="3048000" y="1883192"/>
            <a:ext cx="6096000" cy="4188839"/>
          </a:xfrm>
          <a:prstGeom prst="rect">
            <a:avLst/>
          </a:prstGeom>
        </p:spPr>
        <p:txBody>
          <a:bodyPr>
            <a:spAutoFit/>
          </a:bodyPr>
          <a:lstStyle/>
          <a:p>
            <a:pPr algn="ctr">
              <a:lnSpc>
                <a:spcPct val="115000"/>
              </a:lnSpc>
              <a:spcAft>
                <a:spcPts val="1000"/>
              </a:spcAft>
            </a:pPr>
            <a:r>
              <a:rPr lang="ru-RU" sz="2400" b="1" u="sng"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Средства погружения в народную культуру</a:t>
            </a:r>
          </a:p>
          <a:p>
            <a:pPr algn="just">
              <a:lnSpc>
                <a:spcPct val="115000"/>
              </a:lnSpc>
              <a:spcAft>
                <a:spcPts val="1000"/>
              </a:spcAft>
            </a:pPr>
            <a:r>
              <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rPr>
              <a:t>- Устное народное творчество</a:t>
            </a:r>
          </a:p>
          <a:p>
            <a:pPr algn="just">
              <a:lnSpc>
                <a:spcPct val="115000"/>
              </a:lnSpc>
              <a:spcAft>
                <a:spcPts val="1000"/>
              </a:spcAft>
            </a:pPr>
            <a:r>
              <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rPr>
              <a:t>- Народная игрушка</a:t>
            </a:r>
          </a:p>
          <a:p>
            <a:pPr algn="just">
              <a:lnSpc>
                <a:spcPct val="115000"/>
              </a:lnSpc>
              <a:spcAft>
                <a:spcPts val="1000"/>
              </a:spcAft>
            </a:pPr>
            <a:r>
              <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rPr>
              <a:t>- Народные игры: хороводные, подвижные,   спортивные</a:t>
            </a:r>
          </a:p>
          <a:p>
            <a:pPr algn="just">
              <a:lnSpc>
                <a:spcPct val="115000"/>
              </a:lnSpc>
              <a:spcAft>
                <a:spcPts val="1000"/>
              </a:spcAft>
            </a:pPr>
            <a:r>
              <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rPr>
              <a:t>- Предметы декоративно-прикладного искусства</a:t>
            </a:r>
          </a:p>
          <a:p>
            <a:pPr algn="just">
              <a:lnSpc>
                <a:spcPct val="115000"/>
              </a:lnSpc>
              <a:spcAft>
                <a:spcPts val="1000"/>
              </a:spcAft>
            </a:pPr>
            <a:r>
              <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rPr>
              <a:t>- Театрализованная деятельность</a:t>
            </a:r>
          </a:p>
          <a:p>
            <a:pPr algn="just">
              <a:lnSpc>
                <a:spcPct val="115000"/>
              </a:lnSpc>
              <a:spcAft>
                <a:spcPts val="1000"/>
              </a:spcAft>
            </a:pPr>
            <a:r>
              <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rPr>
              <a:t>- Народные праздники и гулянья</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descr="http://sad-gorodiche.ru/wp-content/uploads/8045ebd8c8c3cac851122a0c423e1f4a.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 y="705422"/>
            <a:ext cx="2407920" cy="2552700"/>
          </a:xfrm>
          <a:prstGeom prst="rect">
            <a:avLst/>
          </a:prstGeom>
          <a:noFill/>
          <a:ln>
            <a:noFill/>
          </a:ln>
        </p:spPr>
      </p:pic>
      <p:pic>
        <p:nvPicPr>
          <p:cNvPr id="8" name="Рисунок 7" descr="http://900igr.net/up/datai/199093/0031-016-.jpg"/>
          <p:cNvPicPr/>
          <p:nvPr/>
        </p:nvPicPr>
        <p:blipFill rotWithShape="1">
          <a:blip r:embed="rId5" cstate="print">
            <a:extLst>
              <a:ext uri="{28A0092B-C50C-407E-A947-70E740481C1C}">
                <a14:useLocalDpi xmlns:a14="http://schemas.microsoft.com/office/drawing/2010/main" val="0"/>
              </a:ext>
            </a:extLst>
          </a:blip>
          <a:srcRect l="14270" r="8280"/>
          <a:stretch/>
        </p:blipFill>
        <p:spPr bwMode="auto">
          <a:xfrm>
            <a:off x="640080" y="3790378"/>
            <a:ext cx="2438400" cy="2362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4320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743713"/>
            <a:ext cx="9601196" cy="816863"/>
          </a:xfrm>
        </p:spPr>
        <p:txBody>
          <a:bodyPr>
            <a:noAutofit/>
          </a:bodyPr>
          <a:lstStyle/>
          <a:p>
            <a:r>
              <a:rPr lang="ru-RU" sz="2400" b="1" u="sng" dirty="0" smtClean="0">
                <a:solidFill>
                  <a:srgbClr val="C00000"/>
                </a:solidFill>
                <a:latin typeface="Times New Roman" panose="02020603050405020304" pitchFamily="18" charset="0"/>
                <a:cs typeface="Times New Roman" panose="02020603050405020304" pitchFamily="18" charset="0"/>
              </a:rPr>
              <a:t>Устное народное творчество – основа духовно-нравственного воспитания детей</a:t>
            </a:r>
            <a:endParaRPr lang="ru-RU" sz="2400" b="1" u="sng"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53897" y="1560576"/>
            <a:ext cx="9601196" cy="4461596"/>
          </a:xfrm>
        </p:spPr>
        <p:txBody>
          <a:bodyPr>
            <a:normAutofit fontScale="85000" lnSpcReduction="20000"/>
          </a:bodyPr>
          <a:lstStyle/>
          <a:p>
            <a:pPr algn="just"/>
            <a:r>
              <a:rPr lang="ru-RU" b="1" dirty="0">
                <a:latin typeface="Times New Roman" panose="02020603050405020304" pitchFamily="18" charset="0"/>
                <a:cs typeface="Times New Roman" panose="02020603050405020304" pitchFamily="18" charset="0"/>
              </a:rPr>
              <a:t>Народные произведения - итог многовековой людской мудрости творчество многих поколений. Поэтому с раннего возраста нужно начинать знакомить детей со всеми видами фольклора: песенками, сказками, </a:t>
            </a:r>
            <a:r>
              <a:rPr lang="ru-RU" b="1" dirty="0" err="1">
                <a:latin typeface="Times New Roman" panose="02020603050405020304" pitchFamily="18" charset="0"/>
                <a:cs typeface="Times New Roman" panose="02020603050405020304" pitchFamily="18" charset="0"/>
              </a:rPr>
              <a:t>закличками</a:t>
            </a:r>
            <a:r>
              <a:rPr lang="ru-RU" b="1" dirty="0">
                <a:latin typeface="Times New Roman" panose="02020603050405020304" pitchFamily="18" charset="0"/>
                <a:cs typeface="Times New Roman" panose="02020603050405020304" pitchFamily="18" charset="0"/>
              </a:rPr>
              <a:t>, загадками, пословицами и поговорками, хороводами. </a:t>
            </a:r>
          </a:p>
          <a:p>
            <a:pPr algn="just"/>
            <a:r>
              <a:rPr lang="ru-RU" b="1" dirty="0">
                <a:latin typeface="Times New Roman" panose="02020603050405020304" pitchFamily="18" charset="0"/>
                <a:cs typeface="Times New Roman" panose="02020603050405020304" pitchFamily="18" charset="0"/>
              </a:rPr>
              <a:t>В устном народном творчестве сохранились особенные черты русского характера, представления о добре, красоте, правде, храбрости, верности, трудолюбии. Знакомя детей со сказками, поговорками, загадками, пословицами, мы приобщаем их общечеловеческим нравственным ценностям. Фольклорные произведения являются богатейшим источником познавательного развития детей, доставляют ребенку радость, активизируют мышление, речь, память, воображение. Через устное народное творчество ребенок овладевает родным языком и осваивает красоту, приобщается к культуре своего народа. Устное народное творчество делает пребывание ребенка в детском саду благотворным, радостным. Это стимулирует творческие проявления ребенка, будит фантазию, обогащает личность, жизнь его становится более интересной и содержательной. </a:t>
            </a:r>
          </a:p>
          <a:p>
            <a:endParaRPr lang="ru-RU" dirty="0"/>
          </a:p>
        </p:txBody>
      </p:sp>
    </p:spTree>
    <p:extLst>
      <p:ext uri="{BB962C8B-B14F-4D97-AF65-F5344CB8AC3E}">
        <p14:creationId xmlns:p14="http://schemas.microsoft.com/office/powerpoint/2010/main" val="1915395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768097"/>
            <a:ext cx="9601196" cy="914400"/>
          </a:xfrm>
        </p:spPr>
        <p:txBody>
          <a:bodyPr>
            <a:normAutofit/>
          </a:bodyPr>
          <a:lstStyle/>
          <a:p>
            <a:r>
              <a:rPr lang="ru-RU" sz="2400" b="1" u="sng" dirty="0" smtClean="0">
                <a:solidFill>
                  <a:srgbClr val="C00000"/>
                </a:solidFill>
                <a:latin typeface="Times New Roman" panose="02020603050405020304" pitchFamily="18" charset="0"/>
                <a:cs typeface="Times New Roman" panose="02020603050405020304" pitchFamily="18" charset="0"/>
              </a:rPr>
              <a:t>Народная игрушка, предметы декоративно-прикладного искусства</a:t>
            </a:r>
            <a:endParaRPr lang="ru-RU" sz="2400" b="1" u="sng"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31520" y="1499617"/>
            <a:ext cx="10753343" cy="4193371"/>
          </a:xfrm>
        </p:spPr>
        <p:txBody>
          <a:bodyPr>
            <a:normAutofit fontScale="92500" lnSpcReduction="10000"/>
          </a:bodyPr>
          <a:lstStyle/>
          <a:p>
            <a:r>
              <a:rPr lang="ru-RU" sz="2200" b="1" dirty="0">
                <a:latin typeface="Times New Roman" panose="02020603050405020304" pitchFamily="18" charset="0"/>
                <a:cs typeface="Times New Roman" panose="02020603050405020304" pitchFamily="18" charset="0"/>
              </a:rPr>
              <a:t>Народная игрушка является частью культуры каждого народа. Значение народной игрушки в жизни детей трудно переоценить. Игрушка для детей – это самый главный предмет, через который ребенок познает окружающий мир. </a:t>
            </a:r>
            <a:endParaRPr lang="ru-RU" sz="2200" b="1" dirty="0" smtClean="0">
              <a:latin typeface="Times New Roman" panose="02020603050405020304" pitchFamily="18" charset="0"/>
              <a:cs typeface="Times New Roman" panose="02020603050405020304" pitchFamily="18" charset="0"/>
            </a:endParaRPr>
          </a:p>
          <a:p>
            <a:r>
              <a:rPr lang="ru-RU" sz="2200" b="1" dirty="0" smtClean="0">
                <a:latin typeface="Times New Roman" panose="02020603050405020304" pitchFamily="18" charset="0"/>
                <a:cs typeface="Times New Roman" panose="02020603050405020304" pitchFamily="18" charset="0"/>
              </a:rPr>
              <a:t>Русская </a:t>
            </a:r>
            <a:r>
              <a:rPr lang="ru-RU" sz="2200" b="1" dirty="0">
                <a:latin typeface="Times New Roman" panose="02020603050405020304" pitchFamily="18" charset="0"/>
                <a:cs typeface="Times New Roman" panose="02020603050405020304" pitchFamily="18" charset="0"/>
              </a:rPr>
              <a:t>народная игрушка сохраняет память о национальных традициях. Игрушка, - первый рассказчик о Родине. Куклы («</a:t>
            </a:r>
            <a:r>
              <a:rPr lang="ru-RU" sz="2200" b="1" dirty="0" err="1">
                <a:latin typeface="Times New Roman" panose="02020603050405020304" pitchFamily="18" charset="0"/>
                <a:cs typeface="Times New Roman" panose="02020603050405020304" pitchFamily="18" charset="0"/>
              </a:rPr>
              <a:t>пеленашка</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гремотуха</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столбушка</a:t>
            </a:r>
            <a:r>
              <a:rPr lang="ru-RU" sz="2200" b="1" dirty="0">
                <a:latin typeface="Times New Roman" panose="02020603050405020304" pitchFamily="18" charset="0"/>
                <a:cs typeface="Times New Roman" panose="02020603050405020304" pitchFamily="18" charset="0"/>
              </a:rPr>
              <a:t>» и другие) и другие игрушки (дымковская, </a:t>
            </a:r>
            <a:r>
              <a:rPr lang="ru-RU" sz="2200" b="1" dirty="0" err="1">
                <a:latin typeface="Times New Roman" panose="02020603050405020304" pitchFamily="18" charset="0"/>
                <a:cs typeface="Times New Roman" panose="02020603050405020304" pitchFamily="18" charset="0"/>
              </a:rPr>
              <a:t>каргопольская</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филимоновская</a:t>
            </a:r>
            <a:r>
              <a:rPr lang="ru-RU" sz="2200" b="1" dirty="0">
                <a:latin typeface="Times New Roman" panose="02020603050405020304" pitchFamily="18" charset="0"/>
                <a:cs typeface="Times New Roman" panose="02020603050405020304" pitchFamily="18" charset="0"/>
              </a:rPr>
              <a:t>) определенной местности, трепетно хранят и передают уклад, традиции, образ мира, представлений того места России, откуда пошли «корни» ремесла. </a:t>
            </a:r>
            <a:endParaRPr lang="ru-RU" sz="2200" b="1" dirty="0" smtClean="0">
              <a:latin typeface="Times New Roman" panose="02020603050405020304" pitchFamily="18" charset="0"/>
              <a:cs typeface="Times New Roman" panose="02020603050405020304" pitchFamily="18" charset="0"/>
            </a:endParaRPr>
          </a:p>
          <a:p>
            <a:r>
              <a:rPr lang="ru-RU" sz="2200" b="1" dirty="0" smtClean="0">
                <a:latin typeface="Times New Roman" panose="02020603050405020304" pitchFamily="18" charset="0"/>
                <a:cs typeface="Times New Roman" panose="02020603050405020304" pitchFamily="18" charset="0"/>
              </a:rPr>
              <a:t>Народная </a:t>
            </a:r>
            <a:r>
              <a:rPr lang="ru-RU" sz="2200" b="1" dirty="0">
                <a:latin typeface="Times New Roman" panose="02020603050405020304" pitchFamily="18" charset="0"/>
                <a:cs typeface="Times New Roman" panose="02020603050405020304" pitchFamily="18" charset="0"/>
              </a:rPr>
              <a:t>игрушка – это не только предмет для забавы, она есть самое прямое желание утверждения образа </a:t>
            </a:r>
            <a:r>
              <a:rPr lang="ru-RU" sz="2200" b="1" dirty="0" smtClean="0">
                <a:latin typeface="Times New Roman" panose="02020603050405020304" pitchFamily="18" charset="0"/>
                <a:cs typeface="Times New Roman" panose="02020603050405020304" pitchFamily="18" charset="0"/>
              </a:rPr>
              <a:t>Родины. Вот </a:t>
            </a:r>
            <a:r>
              <a:rPr lang="ru-RU" sz="2200" b="1" dirty="0">
                <a:latin typeface="Times New Roman" panose="02020603050405020304" pitchFamily="18" charset="0"/>
                <a:cs typeface="Times New Roman" panose="02020603050405020304" pitchFamily="18" charset="0"/>
              </a:rPr>
              <a:t>поэтому народная игрушка имеет большое значение для воспитания, обучения и развития ребенка. </a:t>
            </a:r>
          </a:p>
          <a:p>
            <a:pPr marL="0" indent="0">
              <a:buNone/>
            </a:pPr>
            <a:r>
              <a:rPr lang="ru-RU" b="1" dirty="0">
                <a:latin typeface="Times New Roman" panose="02020603050405020304" pitchFamily="18" charset="0"/>
                <a:cs typeface="Times New Roman" panose="02020603050405020304" pitchFamily="18" charset="0"/>
              </a:rPr>
              <a:t> </a:t>
            </a:r>
          </a:p>
          <a:p>
            <a:endParaRPr lang="ru-RU" dirty="0"/>
          </a:p>
        </p:txBody>
      </p:sp>
      <p:pic>
        <p:nvPicPr>
          <p:cNvPr id="4" name="Рисунок 3" descr="https://cs2.livemaster.ru/storage/6e/eb/ccacbdd026764f32c5ce4a4de5q6--russkij-stil-barynya-derevenskaya-gorodskaya-12-5-13-sm-dymko.jpg"/>
          <p:cNvPicPr/>
          <p:nvPr/>
        </p:nvPicPr>
        <p:blipFill rotWithShape="1">
          <a:blip r:embed="rId2" cstate="print">
            <a:extLst>
              <a:ext uri="{28A0092B-C50C-407E-A947-70E740481C1C}">
                <a14:useLocalDpi xmlns:a14="http://schemas.microsoft.com/office/drawing/2010/main" val="0"/>
              </a:ext>
            </a:extLst>
          </a:blip>
          <a:srcRect l="10484" t="19630" r="9619"/>
          <a:stretch/>
        </p:blipFill>
        <p:spPr bwMode="auto">
          <a:xfrm>
            <a:off x="7912608" y="4547616"/>
            <a:ext cx="3686619" cy="17078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3790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2208" y="755904"/>
            <a:ext cx="10509504" cy="5032147"/>
          </a:xfrm>
          <a:prstGeom prst="rect">
            <a:avLst/>
          </a:prstGeom>
        </p:spPr>
        <p:txBody>
          <a:bodyPr wrap="square">
            <a:spAutoFit/>
          </a:bodyPr>
          <a:lstStyle/>
          <a:p>
            <a:pPr indent="228600" algn="just">
              <a:lnSpc>
                <a:spcPct val="107000"/>
              </a:lnSpc>
              <a:spcAft>
                <a:spcPts val="0"/>
              </a:spcAft>
            </a:pP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Яркие и образные изделия декоративно - прикладного искусства - первые прикосновения к миру народной культуры, всегда вызывают у детей восторг, изумление.</a:t>
            </a:r>
            <a:endPar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gn="just">
              <a:lnSpc>
                <a:spcPct val="107000"/>
              </a:lnSpc>
              <a:spcAft>
                <a:spcPts val="0"/>
              </a:spcAft>
            </a:pP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Очень важно знакомить дошкольников с народно-прикладным искусством Дымки, Хохломы, Городца, Гжели. Это позволяет увлечь детей национальным изобразительным искусством. В нем проявляются лучшие черты народа, мудрость, смелость, стремление к красоте.</a:t>
            </a:r>
            <a:endPar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gn="just">
              <a:lnSpc>
                <a:spcPct val="107000"/>
              </a:lnSpc>
              <a:spcAft>
                <a:spcPts val="0"/>
              </a:spcAft>
            </a:pP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Рассматривая прекрасные росписи на </a:t>
            </a: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предметах быта, </a:t>
            </a: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узоры на кружеве и </a:t>
            </a: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вышивке, </a:t>
            </a: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причудливые игрушки, дошкольники знакомятся с изделиями народных </a:t>
            </a: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промыслов. </a:t>
            </a:r>
            <a:r>
              <a:rPr lang="ru-RU" sz="2000" b="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Т</a:t>
            </a: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ак </a:t>
            </a: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мы приобщаем их к родной культуре, помогаем им войти в мир прекрасного, учим видеть и чувствовать неповторимые сочетания красок природы, пробуждаем потребность любить и радоваться жизни. Через народное искусство ребенок, познает традиции, обычаи, особенности своего народа.</a:t>
            </a:r>
            <a:endPar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gn="just">
              <a:lnSpc>
                <a:spcPct val="107000"/>
              </a:lnSpc>
              <a:spcAft>
                <a:spcPts val="0"/>
              </a:spcAft>
            </a:pP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Народное творчество - источник чистый и вечный. Он благотворно влияет на детей, развивает их творчество, вооружает знаниями, </a:t>
            </a:r>
            <a:r>
              <a:rPr lang="ru-RU" sz="2000" b="1" i="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«несет детям красоту»</a:t>
            </a: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Это идет от души, а душа народная добра и красива.</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4003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58742" y="778384"/>
            <a:ext cx="7777354" cy="2862322"/>
          </a:xfrm>
          <a:prstGeom prst="rect">
            <a:avLst/>
          </a:prstGeom>
        </p:spPr>
        <p:txBody>
          <a:bodyPr wrap="square">
            <a:spAutoFit/>
          </a:bodyPr>
          <a:lstStyle/>
          <a:p>
            <a:r>
              <a:rPr lang="ru-RU" sz="2000" b="1" dirty="0">
                <a:latin typeface="Times New Roman" panose="02020603050405020304" pitchFamily="18" charset="0"/>
                <a:ea typeface="Calibri" panose="020F0502020204030204" pitchFamily="34" charset="0"/>
              </a:rPr>
              <a:t>Использование предметов декоративно-прикладного искусства в работе с детьми помогает развить не только духовные качества, такие как любовь к Родине, бережное отношение к ее истории, но и способствует развитию эстетических качеств: чувства цвета, композиции; художественных навыков и умений: </a:t>
            </a:r>
            <a:r>
              <a:rPr lang="ru-RU" sz="2000" b="1" dirty="0" smtClean="0">
                <a:latin typeface="Times New Roman" panose="02020603050405020304" pitchFamily="18" charset="0"/>
                <a:ea typeface="Calibri" panose="020F0502020204030204" pitchFamily="34" charset="0"/>
              </a:rPr>
              <a:t>ведение непрерывных </a:t>
            </a:r>
            <a:r>
              <a:rPr lang="ru-RU" sz="2000" b="1" dirty="0">
                <a:latin typeface="Times New Roman" panose="02020603050405020304" pitchFamily="18" charset="0"/>
                <a:ea typeface="Calibri" panose="020F0502020204030204" pitchFamily="34" charset="0"/>
              </a:rPr>
              <a:t>линий, нанесения мазков, </a:t>
            </a:r>
            <a:r>
              <a:rPr lang="ru-RU" sz="2000" b="1" dirty="0" smtClean="0">
                <a:latin typeface="Times New Roman" panose="02020603050405020304" pitchFamily="18" charset="0"/>
                <a:ea typeface="Calibri" panose="020F0502020204030204" pitchFamily="34" charset="0"/>
              </a:rPr>
              <a:t>чувства </a:t>
            </a:r>
            <a:r>
              <a:rPr lang="ru-RU" sz="2000" b="1" dirty="0">
                <a:latin typeface="Times New Roman" panose="02020603050405020304" pitchFamily="18" charset="0"/>
                <a:ea typeface="Calibri" panose="020F0502020204030204" pitchFamily="34" charset="0"/>
              </a:rPr>
              <a:t>ритма узора. Развивает мелкую моторику. </a:t>
            </a:r>
            <a:endParaRPr lang="ru-RU" sz="2000" b="1" dirty="0" smtClean="0">
              <a:latin typeface="Times New Roman" panose="02020603050405020304" pitchFamily="18" charset="0"/>
              <a:ea typeface="Calibri" panose="020F0502020204030204" pitchFamily="34" charset="0"/>
            </a:endParaRPr>
          </a:p>
          <a:p>
            <a:r>
              <a:rPr lang="ru-RU" sz="2000" b="1" dirty="0" smtClean="0">
                <a:latin typeface="Times New Roman" panose="02020603050405020304" pitchFamily="18" charset="0"/>
                <a:ea typeface="Calibri" panose="020F0502020204030204" pitchFamily="34" charset="0"/>
              </a:rPr>
              <a:t>Предложите </a:t>
            </a:r>
            <a:r>
              <a:rPr lang="ru-RU" sz="2000" b="1" dirty="0">
                <a:latin typeface="Times New Roman" panose="02020603050405020304" pitchFamily="18" charset="0"/>
                <a:ea typeface="Calibri" panose="020F0502020204030204" pitchFamily="34" charset="0"/>
              </a:rPr>
              <a:t>ребенку создать свой орнамент </a:t>
            </a:r>
            <a:endParaRPr lang="ru-RU" sz="2000" b="1" dirty="0" smtClean="0">
              <a:latin typeface="Times New Roman" panose="02020603050405020304" pitchFamily="18" charset="0"/>
              <a:ea typeface="Calibri" panose="020F0502020204030204" pitchFamily="34" charset="0"/>
            </a:endParaRPr>
          </a:p>
          <a:p>
            <a:r>
              <a:rPr lang="ru-RU" sz="2000" b="1" dirty="0" smtClean="0">
                <a:latin typeface="Times New Roman" panose="02020603050405020304" pitchFamily="18" charset="0"/>
                <a:ea typeface="Calibri" panose="020F0502020204030204" pitchFamily="34" charset="0"/>
              </a:rPr>
              <a:t>на </a:t>
            </a:r>
            <a:r>
              <a:rPr lang="ru-RU" sz="2000" b="1" dirty="0">
                <a:latin typeface="Times New Roman" panose="02020603050405020304" pitchFamily="18" charset="0"/>
                <a:ea typeface="Calibri" panose="020F0502020204030204" pitchFamily="34" charset="0"/>
              </a:rPr>
              <a:t>основе народной росписи. </a:t>
            </a:r>
            <a:endParaRPr lang="ru-RU" sz="2000" dirty="0"/>
          </a:p>
        </p:txBody>
      </p:sp>
      <p:pic>
        <p:nvPicPr>
          <p:cNvPr id="4" name="Рисунок 3" descr="https://sun9-3.userapi.com/impg/_f5J6u0PHYEbPLOqBE9dECTdSMIAymCExAPdQA/HFSeBu050mk.jpg?size=1280x1186&amp;quality=96&amp;sign=81b913dfa3d2c557544d4be6d184522a&amp;type=album"/>
          <p:cNvPicPr/>
          <p:nvPr/>
        </p:nvPicPr>
        <p:blipFill rotWithShape="1">
          <a:blip r:embed="rId2" cstate="print">
            <a:extLst>
              <a:ext uri="{28A0092B-C50C-407E-A947-70E740481C1C}">
                <a14:useLocalDpi xmlns:a14="http://schemas.microsoft.com/office/drawing/2010/main" val="0"/>
              </a:ext>
            </a:extLst>
          </a:blip>
          <a:srcRect l="1" t="49325" r="37791"/>
          <a:stretch/>
        </p:blipFill>
        <p:spPr bwMode="auto">
          <a:xfrm>
            <a:off x="631698" y="1095120"/>
            <a:ext cx="2952750" cy="2228850"/>
          </a:xfrm>
          <a:prstGeom prst="rect">
            <a:avLst/>
          </a:prstGeom>
          <a:noFill/>
          <a:ln>
            <a:noFill/>
          </a:ln>
          <a:extLst>
            <a:ext uri="{53640926-AAD7-44D8-BBD7-CCE9431645EC}">
              <a14:shadowObscured xmlns:a14="http://schemas.microsoft.com/office/drawing/2010/main"/>
            </a:ext>
          </a:extLst>
        </p:spPr>
      </p:pic>
      <p:sp>
        <p:nvSpPr>
          <p:cNvPr id="5" name="Прямоугольник 4"/>
          <p:cNvSpPr/>
          <p:nvPr/>
        </p:nvSpPr>
        <p:spPr>
          <a:xfrm>
            <a:off x="705993" y="3640706"/>
            <a:ext cx="8535543" cy="1631216"/>
          </a:xfrm>
          <a:prstGeom prst="rect">
            <a:avLst/>
          </a:prstGeom>
        </p:spPr>
        <p:txBody>
          <a:bodyPr wrap="square">
            <a:spAutoFit/>
          </a:bodyPr>
          <a:lstStyle/>
          <a:p>
            <a:r>
              <a:rPr lang="ru-RU" sz="2000" b="1" dirty="0">
                <a:latin typeface="Times New Roman" panose="02020603050405020304" pitchFamily="18" charset="0"/>
                <a:ea typeface="Calibri" panose="020F0502020204030204" pitchFamily="34" charset="0"/>
              </a:rPr>
              <a:t>Это может быть, как геометрический узор на основе Дымковской, </a:t>
            </a:r>
            <a:r>
              <a:rPr lang="ru-RU" sz="2000" b="1" dirty="0" err="1">
                <a:latin typeface="Times New Roman" panose="02020603050405020304" pitchFamily="18" charset="0"/>
                <a:ea typeface="Calibri" panose="020F0502020204030204" pitchFamily="34" charset="0"/>
              </a:rPr>
              <a:t>Каргопольской</a:t>
            </a:r>
            <a:r>
              <a:rPr lang="ru-RU" sz="2000" b="1" dirty="0">
                <a:latin typeface="Times New Roman" panose="02020603050405020304" pitchFamily="18" charset="0"/>
                <a:ea typeface="Calibri" panose="020F0502020204030204" pitchFamily="34" charset="0"/>
              </a:rPr>
              <a:t> росписи, так и растительный (Гжель, Хохлома</a:t>
            </a:r>
            <a:r>
              <a:rPr lang="ru-RU" sz="2000" b="1" dirty="0" smtClean="0">
                <a:latin typeface="Times New Roman" panose="02020603050405020304" pitchFamily="18" charset="0"/>
                <a:ea typeface="Calibri" panose="020F0502020204030204" pitchFamily="34" charset="0"/>
              </a:rPr>
              <a:t>).</a:t>
            </a:r>
          </a:p>
          <a:p>
            <a:r>
              <a:rPr lang="ru-RU" sz="2000" b="1" dirty="0" smtClean="0">
                <a:latin typeface="Times New Roman" panose="02020603050405020304" pitchFamily="18" charset="0"/>
                <a:ea typeface="Calibri" panose="020F0502020204030204" pitchFamily="34" charset="0"/>
              </a:rPr>
              <a:t>Красочность </a:t>
            </a:r>
            <a:r>
              <a:rPr lang="ru-RU" sz="2000" b="1" dirty="0">
                <a:latin typeface="Times New Roman" panose="02020603050405020304" pitchFamily="18" charset="0"/>
                <a:ea typeface="Calibri" panose="020F0502020204030204" pitchFamily="34" charset="0"/>
              </a:rPr>
              <a:t>этих предметов находит отклик у детей. </a:t>
            </a:r>
            <a:endParaRPr lang="ru-RU" sz="2000" b="1" dirty="0" smtClean="0">
              <a:latin typeface="Times New Roman" panose="02020603050405020304" pitchFamily="18" charset="0"/>
              <a:ea typeface="Calibri" panose="020F0502020204030204" pitchFamily="34" charset="0"/>
            </a:endParaRPr>
          </a:p>
          <a:p>
            <a:r>
              <a:rPr lang="ru-RU" sz="2000" b="1" dirty="0" smtClean="0">
                <a:latin typeface="Times New Roman" panose="02020603050405020304" pitchFamily="18" charset="0"/>
                <a:ea typeface="Calibri" panose="020F0502020204030204" pitchFamily="34" charset="0"/>
              </a:rPr>
              <a:t>Они </a:t>
            </a:r>
            <a:r>
              <a:rPr lang="ru-RU" sz="2000" b="1" dirty="0">
                <a:latin typeface="Times New Roman" panose="02020603050405020304" pitchFamily="18" charset="0"/>
                <a:ea typeface="Calibri" panose="020F0502020204030204" pitchFamily="34" charset="0"/>
              </a:rPr>
              <a:t>с увлечением рисуют, раскрашивают, расписывают </a:t>
            </a:r>
            <a:endParaRPr lang="ru-RU" sz="2000" b="1" dirty="0" smtClean="0">
              <a:latin typeface="Times New Roman" panose="02020603050405020304" pitchFamily="18" charset="0"/>
              <a:ea typeface="Calibri" panose="020F0502020204030204" pitchFamily="34" charset="0"/>
            </a:endParaRPr>
          </a:p>
          <a:p>
            <a:r>
              <a:rPr lang="ru-RU" sz="2000" b="1" dirty="0" smtClean="0">
                <a:latin typeface="Times New Roman" panose="02020603050405020304" pitchFamily="18" charset="0"/>
                <a:ea typeface="Calibri" panose="020F0502020204030204" pitchFamily="34" charset="0"/>
              </a:rPr>
              <a:t>по </a:t>
            </a:r>
            <a:r>
              <a:rPr lang="ru-RU" sz="2000" b="1" dirty="0">
                <a:latin typeface="Times New Roman" panose="02020603050405020304" pitchFamily="18" charset="0"/>
                <a:ea typeface="Calibri" panose="020F0502020204030204" pitchFamily="34" charset="0"/>
              </a:rPr>
              <a:t>мотивам народных промыслов.</a:t>
            </a:r>
            <a:r>
              <a:rPr lang="ru-RU" sz="2000" dirty="0">
                <a:latin typeface="Calibri" panose="020F0502020204030204" pitchFamily="34" charset="0"/>
                <a:ea typeface="Calibri" panose="020F0502020204030204" pitchFamily="34" charset="0"/>
                <a:cs typeface="Times New Roman" panose="02020603050405020304" pitchFamily="18" charset="0"/>
              </a:rPr>
              <a:t> </a:t>
            </a:r>
            <a:endParaRPr lang="ru-RU" sz="2000" dirty="0"/>
          </a:p>
        </p:txBody>
      </p:sp>
      <p:pic>
        <p:nvPicPr>
          <p:cNvPr id="6" name="Рисунок 5" descr="https://sun9-73.userapi.com/impg/bJ25zWHM06LziEX-IJuTeag6PIzp1V3SEhXtMQ/b9lPvcishjk.jpg?size=1280x1191&amp;quality=96&amp;sign=cb92eefcdaec4a255ec23d489fb4cee0&amp;type=album"/>
          <p:cNvPicPr/>
          <p:nvPr/>
        </p:nvPicPr>
        <p:blipFill rotWithShape="1">
          <a:blip r:embed="rId3" cstate="print">
            <a:extLst>
              <a:ext uri="{28A0092B-C50C-407E-A947-70E740481C1C}">
                <a14:useLocalDpi xmlns:a14="http://schemas.microsoft.com/office/drawing/2010/main" val="0"/>
              </a:ext>
            </a:extLst>
          </a:blip>
          <a:srcRect r="34095"/>
          <a:stretch/>
        </p:blipFill>
        <p:spPr bwMode="auto">
          <a:xfrm>
            <a:off x="9006205" y="2662370"/>
            <a:ext cx="2566543" cy="35878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8701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8368" y="707136"/>
            <a:ext cx="10338816" cy="4044184"/>
          </a:xfrm>
          <a:prstGeom prst="rect">
            <a:avLst/>
          </a:prstGeom>
        </p:spPr>
        <p:txBody>
          <a:bodyPr wrap="square">
            <a:spAutoFit/>
          </a:bodyPr>
          <a:lstStyle/>
          <a:p>
            <a:pPr indent="228600" algn="just">
              <a:lnSpc>
                <a:spcPct val="107000"/>
              </a:lnSpc>
              <a:spcAft>
                <a:spcPts val="0"/>
              </a:spcAft>
            </a:pP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Важно знакомить детей с обрядовыми праздниками. Они связаны с различными сторонами общественной жизни человека, с трудом. В них присутствуют наблюдения людей за характерными особенностями времен года, поведением птиц, растений. Эта народная мудрость, сохраненная в веках, должна быть передана детям.</a:t>
            </a:r>
            <a:endPar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Приобщение дошкольников к традиционной народной культуре посредством народных праздников, дает хорошие результаты, так как дети проявляют интерес к народной культуре и к истории народа, проявляют чувство гордости за свое Отечество.</a:t>
            </a:r>
            <a:endPar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Народные обрядовые праздники всегда связаны с игрой. </a:t>
            </a:r>
            <a:endPar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Народные</a:t>
            </a: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игры как жанр устного народного творчества </a:t>
            </a:r>
            <a:endPar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являются </a:t>
            </a: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национальным </a:t>
            </a: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богатством</a:t>
            </a: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 и </a:t>
            </a:r>
            <a:endPar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мы </a:t>
            </a:r>
            <a:r>
              <a:rPr lang="ru-RU" sz="2000" b="1" dirty="0" smtClean="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должны сделать их достоянием наших детей. </a:t>
            </a:r>
            <a:endParaRPr lang="ru-RU"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Рисунок 6" descr="https://sun9-66.userapi.com/impg/wsHy-UlwItLvHGBOiitVAZ5poEJXHxFKriQ_fg/lOtLCOYGEWc.jpg?size=1280x960&amp;quality=96&amp;sign=61a59ca6a7a0fd5e33622b862e005b5d&amp;type=album"/>
          <p:cNvPicPr/>
          <p:nvPr/>
        </p:nvPicPr>
        <p:blipFill rotWithShape="1">
          <a:blip r:embed="rId2" cstate="print">
            <a:extLst>
              <a:ext uri="{28A0092B-C50C-407E-A947-70E740481C1C}">
                <a14:useLocalDpi xmlns:a14="http://schemas.microsoft.com/office/drawing/2010/main" val="0"/>
              </a:ext>
            </a:extLst>
          </a:blip>
          <a:srcRect l="4490" r="11969"/>
          <a:stretch/>
        </p:blipFill>
        <p:spPr bwMode="auto">
          <a:xfrm>
            <a:off x="7510272" y="3160776"/>
            <a:ext cx="3684714" cy="28295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08907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Красный и оранжевый">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1742</TotalTime>
  <Words>441</Words>
  <Application>Microsoft Office PowerPoint</Application>
  <PresentationFormat>Широкоэкранный</PresentationFormat>
  <Paragraphs>73</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Garamond</vt:lpstr>
      <vt:lpstr>Times New Roman</vt:lpstr>
      <vt:lpstr>Натуральные материалы</vt:lpstr>
      <vt:lpstr>Консультация для родителей  </vt:lpstr>
      <vt:lpstr>Русское народное творчество – основа  духовно-нравственного воспитания</vt:lpstr>
      <vt:lpstr>Презентация PowerPoint</vt:lpstr>
      <vt:lpstr>Презентация PowerPoint</vt:lpstr>
      <vt:lpstr>Устное народное творчество – основа духовно-нравственного воспитания детей</vt:lpstr>
      <vt:lpstr>Народная игрушка, предметы декоративно-прикладного искусства</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user-pc</dc:creator>
  <cp:lastModifiedBy>user-pc</cp:lastModifiedBy>
  <cp:revision>22</cp:revision>
  <dcterms:created xsi:type="dcterms:W3CDTF">2021-05-14T04:36:01Z</dcterms:created>
  <dcterms:modified xsi:type="dcterms:W3CDTF">2021-05-23T11:37:04Z</dcterms:modified>
</cp:coreProperties>
</file>