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70" r:id="rId4"/>
    <p:sldId id="258" r:id="rId5"/>
    <p:sldId id="259" r:id="rId6"/>
    <p:sldId id="261" r:id="rId7"/>
    <p:sldId id="268" r:id="rId8"/>
    <p:sldId id="263" r:id="rId9"/>
    <p:sldId id="269" r:id="rId10"/>
    <p:sldId id="266" r:id="rId11"/>
    <p:sldId id="264" r:id="rId12"/>
    <p:sldId id="272" r:id="rId13"/>
    <p:sldId id="265" r:id="rId14"/>
    <p:sldId id="271" r:id="rId15"/>
    <p:sldId id="260" r:id="rId16"/>
    <p:sldId id="267" r:id="rId17"/>
    <p:sldId id="275" r:id="rId18"/>
    <p:sldId id="276" r:id="rId19"/>
    <p:sldId id="277" r:id="rId20"/>
    <p:sldId id="278" r:id="rId21"/>
    <p:sldId id="280" r:id="rId22"/>
    <p:sldId id="281" r:id="rId23"/>
    <p:sldId id="282" r:id="rId24"/>
    <p:sldId id="279"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0" autoAdjust="0"/>
    <p:restoredTop sz="94660"/>
  </p:normalViewPr>
  <p:slideViewPr>
    <p:cSldViewPr snapToGrid="0">
      <p:cViewPr varScale="1">
        <p:scale>
          <a:sx n="55" d="100"/>
          <a:sy n="55" d="100"/>
        </p:scale>
        <p:origin x="8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213674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127224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292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206812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55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3988424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499432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308209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150612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8DEE92-F414-4A5C-BA1F-F9E7E0F0A179}" type="datetimeFigureOut">
              <a:rPr lang="ru-RU" smtClean="0"/>
              <a:t>16.02.2021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210191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8DEE92-F414-4A5C-BA1F-F9E7E0F0A179}"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69931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8DEE92-F414-4A5C-BA1F-F9E7E0F0A179}" type="datetimeFigureOut">
              <a:rPr lang="ru-RU" smtClean="0"/>
              <a:t>16.02.2021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39521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8DEE92-F414-4A5C-BA1F-F9E7E0F0A179}" type="datetimeFigureOut">
              <a:rPr lang="ru-RU" smtClean="0"/>
              <a:t>16.02.2021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247476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DEE92-F414-4A5C-BA1F-F9E7E0F0A179}" type="datetimeFigureOut">
              <a:rPr lang="ru-RU" smtClean="0"/>
              <a:t>16.02.2021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154280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8DEE92-F414-4A5C-BA1F-F9E7E0F0A179}"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388579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8DEE92-F414-4A5C-BA1F-F9E7E0F0A179}" type="datetimeFigureOut">
              <a:rPr lang="ru-RU" smtClean="0"/>
              <a:t>16.02.2021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A4C5E66-78B0-4162-8858-268F7F1A6055}" type="slidenum">
              <a:rPr lang="ru-RU" smtClean="0"/>
              <a:t>‹#›</a:t>
            </a:fld>
            <a:endParaRPr lang="ru-RU"/>
          </a:p>
        </p:txBody>
      </p:sp>
    </p:spTree>
    <p:extLst>
      <p:ext uri="{BB962C8B-B14F-4D97-AF65-F5344CB8AC3E}">
        <p14:creationId xmlns:p14="http://schemas.microsoft.com/office/powerpoint/2010/main" val="147290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8DEE92-F414-4A5C-BA1F-F9E7E0F0A179}" type="datetimeFigureOut">
              <a:rPr lang="ru-RU" smtClean="0"/>
              <a:t>16.02.2021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A4C5E66-78B0-4162-8858-268F7F1A6055}" type="slidenum">
              <a:rPr lang="ru-RU" smtClean="0"/>
              <a:t>‹#›</a:t>
            </a:fld>
            <a:endParaRPr lang="ru-RU"/>
          </a:p>
        </p:txBody>
      </p:sp>
    </p:spTree>
    <p:extLst>
      <p:ext uri="{BB962C8B-B14F-4D97-AF65-F5344CB8AC3E}">
        <p14:creationId xmlns:p14="http://schemas.microsoft.com/office/powerpoint/2010/main" val="4997620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3164" y="263952"/>
            <a:ext cx="9393381" cy="1107648"/>
          </a:xfrm>
        </p:spPr>
        <p:txBody>
          <a:bodyPr/>
          <a:lstStyle/>
          <a:p>
            <a:pPr algn="ctr"/>
            <a:r>
              <a:rPr lang="ru-RU" sz="1800" b="1" dirty="0" smtClean="0">
                <a:solidFill>
                  <a:srgbClr val="C00000"/>
                </a:solidFill>
              </a:rPr>
              <a:t>Муниципальное общеобразовательное бюджетное учреждение «Средняя общеобразовательная школа                                                                             «</a:t>
            </a:r>
            <a:r>
              <a:rPr lang="ru-RU" sz="1800" b="1" dirty="0" err="1" smtClean="0">
                <a:solidFill>
                  <a:srgbClr val="C00000"/>
                </a:solidFill>
              </a:rPr>
              <a:t>Агалатовский</a:t>
            </a:r>
            <a:r>
              <a:rPr lang="ru-RU" sz="1800" b="1" dirty="0" smtClean="0">
                <a:solidFill>
                  <a:srgbClr val="C00000"/>
                </a:solidFill>
              </a:rPr>
              <a:t> Центр образования»                                                                       (дошкольное отделение)</a:t>
            </a:r>
            <a:endParaRPr lang="ru-RU" sz="1800" b="1" dirty="0">
              <a:solidFill>
                <a:srgbClr val="C00000"/>
              </a:solidFill>
            </a:endParaRPr>
          </a:p>
        </p:txBody>
      </p:sp>
      <p:sp>
        <p:nvSpPr>
          <p:cNvPr id="3" name="Подзаголовок 2"/>
          <p:cNvSpPr>
            <a:spLocks noGrp="1"/>
          </p:cNvSpPr>
          <p:nvPr>
            <p:ph type="subTitle" idx="1"/>
          </p:nvPr>
        </p:nvSpPr>
        <p:spPr>
          <a:xfrm>
            <a:off x="5299364" y="1600200"/>
            <a:ext cx="5777346" cy="4800599"/>
          </a:xfrm>
        </p:spPr>
        <p:txBody>
          <a:bodyPr>
            <a:noAutofit/>
          </a:bodyPr>
          <a:lstStyle/>
          <a:p>
            <a:pPr algn="ctr"/>
            <a:r>
              <a:rPr lang="ru-RU" sz="3300" b="1" dirty="0" smtClean="0">
                <a:solidFill>
                  <a:schemeClr val="accent1">
                    <a:lumMod val="50000"/>
                  </a:schemeClr>
                </a:solidFill>
              </a:rPr>
              <a:t>Преемственность образовательных технологий, необходимых для изучении погодных условий                                           в Ленинградской области</a:t>
            </a:r>
            <a:endParaRPr lang="ru-RU" sz="3300" b="1" dirty="0">
              <a:solidFill>
                <a:schemeClr val="accent1">
                  <a:lumMod val="50000"/>
                </a:schemeClr>
              </a:solidFill>
            </a:endParaRPr>
          </a:p>
        </p:txBody>
      </p:sp>
      <p:pic>
        <p:nvPicPr>
          <p:cNvPr id="5122" name="Picture 2" descr="C:\Users\Security\Desktop\readms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48" y="994380"/>
            <a:ext cx="4547753" cy="5406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64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0473" y="484910"/>
            <a:ext cx="4800600" cy="1320800"/>
          </a:xfrm>
        </p:spPr>
        <p:txBody>
          <a:bodyPr>
            <a:normAutofit fontScale="90000"/>
          </a:bodyPr>
          <a:lstStyle/>
          <a:p>
            <a:r>
              <a:rPr lang="ru-RU" sz="2200" b="1" dirty="0" smtClean="0">
                <a:solidFill>
                  <a:schemeClr val="accent1">
                    <a:lumMod val="50000"/>
                  </a:schemeClr>
                </a:solidFill>
              </a:rPr>
              <a:t>Из истории можно получить ответ на вопрос: «Когда и для чего появились календари природы</a:t>
            </a:r>
            <a:r>
              <a:rPr lang="en-GB" sz="2200" b="1" dirty="0" smtClean="0">
                <a:solidFill>
                  <a:schemeClr val="accent1">
                    <a:lumMod val="50000"/>
                  </a:schemeClr>
                </a:solidFill>
              </a:rPr>
              <a:t>?</a:t>
            </a:r>
            <a:r>
              <a:rPr lang="ru-RU" sz="2200" b="1" dirty="0" smtClean="0">
                <a:solidFill>
                  <a:schemeClr val="accent1">
                    <a:lumMod val="50000"/>
                  </a:schemeClr>
                </a:solidFill>
              </a:rPr>
              <a:t>»</a:t>
            </a:r>
            <a:endParaRPr lang="ru-RU" sz="2200" b="1" dirty="0">
              <a:solidFill>
                <a:schemeClr val="accent1">
                  <a:lumMod val="50000"/>
                </a:schemeClr>
              </a:solidFill>
            </a:endParaRPr>
          </a:p>
        </p:txBody>
      </p:sp>
      <p:sp>
        <p:nvSpPr>
          <p:cNvPr id="3" name="Объект 2"/>
          <p:cNvSpPr>
            <a:spLocks noGrp="1"/>
          </p:cNvSpPr>
          <p:nvPr>
            <p:ph idx="1"/>
          </p:nvPr>
        </p:nvSpPr>
        <p:spPr>
          <a:xfrm>
            <a:off x="5382491" y="1620982"/>
            <a:ext cx="5964381" cy="5070763"/>
          </a:xfrm>
        </p:spPr>
        <p:txBody>
          <a:bodyPr>
            <a:normAutofit fontScale="85000" lnSpcReduction="10000"/>
          </a:bodyPr>
          <a:lstStyle/>
          <a:p>
            <a:pPr marL="0" indent="0">
              <a:buNone/>
            </a:pPr>
            <a:r>
              <a:rPr lang="ru-RU" sz="2200" b="1" dirty="0" smtClean="0">
                <a:solidFill>
                  <a:srgbClr val="C00000"/>
                </a:solidFill>
              </a:rPr>
              <a:t>Возникновение календарей </a:t>
            </a:r>
            <a:r>
              <a:rPr lang="ru-RU" sz="2200" b="1" dirty="0" smtClean="0">
                <a:solidFill>
                  <a:srgbClr val="C00000"/>
                </a:solidFill>
              </a:rPr>
              <a:t>природы </a:t>
            </a:r>
            <a:r>
              <a:rPr lang="ru-RU" sz="2200" b="1" dirty="0" smtClean="0">
                <a:solidFill>
                  <a:srgbClr val="C00000"/>
                </a:solidFill>
              </a:rPr>
              <a:t>связаны с попытками людей систематизировать результаты наблюдений за изменениями погоды. Ещё в 5 веке до нашей эры греческий астроном </a:t>
            </a:r>
            <a:r>
              <a:rPr lang="ru-RU" sz="2200" b="1" dirty="0" err="1" smtClean="0">
                <a:solidFill>
                  <a:srgbClr val="C00000"/>
                </a:solidFill>
              </a:rPr>
              <a:t>Метон</a:t>
            </a:r>
            <a:r>
              <a:rPr lang="ru-RU" sz="2200" b="1" dirty="0" smtClean="0">
                <a:solidFill>
                  <a:srgbClr val="C00000"/>
                </a:solidFill>
              </a:rPr>
              <a:t> ввёл обычай выставлять на городских площадях мраморные таблицы, на которых отмечались выдающиеся явления погоды и дата их наблюдения. Календари погоды также существовали в Древнем Риме, были они и в Индии. Самым известным был Брюсов календарь 18 века. В наше время потребность в календарях не уменьшается. Наблюдения за погодными условиями начинаются в дошкольном отделении и переходят к школьникам, например, измерение температуры воздуха, направления и силы ветра, влажности, облачности.</a:t>
            </a:r>
          </a:p>
          <a:p>
            <a:pPr marL="0" indent="0">
              <a:buNone/>
            </a:pPr>
            <a:r>
              <a:rPr lang="ru-RU" sz="2200" b="1" dirty="0">
                <a:solidFill>
                  <a:srgbClr val="C00000"/>
                </a:solidFill>
              </a:rPr>
              <a:t> </a:t>
            </a:r>
            <a:r>
              <a:rPr lang="ru-RU" sz="2200" b="1" dirty="0" smtClean="0">
                <a:solidFill>
                  <a:srgbClr val="C00000"/>
                </a:solidFill>
              </a:rPr>
              <a:t>  </a:t>
            </a:r>
            <a:endParaRPr lang="ru-RU" sz="2200" b="1" dirty="0">
              <a:solidFill>
                <a:srgbClr val="C00000"/>
              </a:solidFill>
            </a:endParaRPr>
          </a:p>
        </p:txBody>
      </p:sp>
      <p:pic>
        <p:nvPicPr>
          <p:cNvPr id="9218" name="Picture 2" descr="C:\Users\Security\Desktop\readms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79" y="1288472"/>
            <a:ext cx="4585492" cy="343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12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8363" y="609600"/>
            <a:ext cx="5167745" cy="526473"/>
          </a:xfrm>
        </p:spPr>
        <p:txBody>
          <a:bodyPr>
            <a:normAutofit/>
          </a:bodyPr>
          <a:lstStyle/>
          <a:p>
            <a:r>
              <a:rPr lang="ru-RU" sz="2200" b="1" dirty="0" smtClean="0">
                <a:solidFill>
                  <a:schemeClr val="accent1">
                    <a:lumMod val="50000"/>
                  </a:schemeClr>
                </a:solidFill>
              </a:rPr>
              <a:t>Работа с календарём природы</a:t>
            </a:r>
            <a:endParaRPr lang="ru-RU" sz="2200" b="1" dirty="0">
              <a:solidFill>
                <a:schemeClr val="accent1">
                  <a:lumMod val="50000"/>
                </a:schemeClr>
              </a:solidFill>
            </a:endParaRPr>
          </a:p>
        </p:txBody>
      </p:sp>
      <p:sp>
        <p:nvSpPr>
          <p:cNvPr id="3" name="Объект 2"/>
          <p:cNvSpPr>
            <a:spLocks noGrp="1"/>
          </p:cNvSpPr>
          <p:nvPr>
            <p:ph idx="1"/>
          </p:nvPr>
        </p:nvSpPr>
        <p:spPr>
          <a:xfrm>
            <a:off x="4918362" y="1260764"/>
            <a:ext cx="6026729" cy="5597236"/>
          </a:xfrm>
        </p:spPr>
        <p:txBody>
          <a:bodyPr>
            <a:normAutofit fontScale="92500" lnSpcReduction="10000"/>
          </a:bodyPr>
          <a:lstStyle/>
          <a:p>
            <a:pPr marL="0" indent="0">
              <a:buNone/>
            </a:pPr>
            <a:r>
              <a:rPr lang="ru-RU" sz="2200" b="1" dirty="0" smtClean="0">
                <a:solidFill>
                  <a:srgbClr val="C00000"/>
                </a:solidFill>
              </a:rPr>
              <a:t>Согласно ФГОС, в каждой группе детского сада необходимо создание уголков природы и погоды для ознакомления детей с природой и природными явлениями. К оформлению уголка природы педагоги подходят творчески. Ведя подобную работу,  воспитатель ставит перед собой ряд задач:</a:t>
            </a:r>
          </a:p>
          <a:p>
            <a:pPr marL="0" indent="0">
              <a:buNone/>
            </a:pPr>
            <a:r>
              <a:rPr lang="ru-RU" sz="2200" b="1" dirty="0" smtClean="0">
                <a:solidFill>
                  <a:srgbClr val="C00000"/>
                </a:solidFill>
              </a:rPr>
              <a:t>- расширять кругозор и представления детей о природных явлениях;</a:t>
            </a:r>
          </a:p>
          <a:p>
            <a:pPr marL="0" indent="0">
              <a:buNone/>
            </a:pPr>
            <a:r>
              <a:rPr lang="ru-RU" sz="2200" b="1" dirty="0" smtClean="0">
                <a:solidFill>
                  <a:srgbClr val="C00000"/>
                </a:solidFill>
              </a:rPr>
              <a:t>- развивать и уточнять представления о предметах и явлениях действительности;</a:t>
            </a:r>
          </a:p>
          <a:p>
            <a:pPr marL="0" indent="0">
              <a:buNone/>
            </a:pPr>
            <a:r>
              <a:rPr lang="ru-RU" sz="2200" b="1" dirty="0" smtClean="0">
                <a:solidFill>
                  <a:srgbClr val="C00000"/>
                </a:solidFill>
              </a:rPr>
              <a:t>- устанавливать определённые логические связи и зависимости между ними;</a:t>
            </a:r>
          </a:p>
          <a:p>
            <a:pPr marL="0" indent="0">
              <a:buNone/>
            </a:pPr>
            <a:r>
              <a:rPr lang="ru-RU" sz="2200" b="1" dirty="0" smtClean="0">
                <a:solidFill>
                  <a:srgbClr val="C00000"/>
                </a:solidFill>
              </a:rPr>
              <a:t>- обогащать словарный запас;</a:t>
            </a:r>
          </a:p>
          <a:p>
            <a:pPr marL="0" indent="0">
              <a:buNone/>
            </a:pPr>
            <a:r>
              <a:rPr lang="ru-RU" sz="2200" b="1" dirty="0" smtClean="0">
                <a:solidFill>
                  <a:srgbClr val="C00000"/>
                </a:solidFill>
              </a:rPr>
              <a:t>- развивать наблюдательность и устойчивый познавательный интерес.</a:t>
            </a:r>
          </a:p>
          <a:p>
            <a:pPr marL="0" indent="0">
              <a:buNone/>
            </a:pPr>
            <a:endParaRPr lang="ru-RU" sz="2200" b="1" u="sng" dirty="0">
              <a:solidFill>
                <a:srgbClr val="C00000"/>
              </a:solidFill>
            </a:endParaRPr>
          </a:p>
        </p:txBody>
      </p:sp>
      <p:pic>
        <p:nvPicPr>
          <p:cNvPr id="2050" name="Picture 2" descr="C:\Users\Security\Desktop\20210125_1635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539898" y="332509"/>
            <a:ext cx="4184072" cy="313805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ecurity\Desktop\20210125_1635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578148" y="3657599"/>
            <a:ext cx="4145822" cy="298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74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54182"/>
          </a:xfrm>
        </p:spPr>
        <p:txBody>
          <a:bodyPr>
            <a:normAutofit fontScale="90000"/>
          </a:bodyPr>
          <a:lstStyle/>
          <a:p>
            <a:r>
              <a:rPr lang="ru-RU" sz="2800" b="1" dirty="0" smtClean="0">
                <a:solidFill>
                  <a:srgbClr val="C00000"/>
                </a:solidFill>
              </a:rPr>
              <a:t>Опыт работы в этом направлении всегда показывает:</a:t>
            </a:r>
            <a:br>
              <a:rPr lang="ru-RU" sz="2800" b="1" dirty="0" smtClean="0">
                <a:solidFill>
                  <a:srgbClr val="C00000"/>
                </a:solidFill>
              </a:rPr>
            </a:br>
            <a:endParaRPr lang="ru-RU" sz="2800" b="1" dirty="0">
              <a:solidFill>
                <a:srgbClr val="C00000"/>
              </a:solidFill>
            </a:endParaRPr>
          </a:p>
        </p:txBody>
      </p:sp>
      <p:sp>
        <p:nvSpPr>
          <p:cNvPr id="3" name="Объект 2"/>
          <p:cNvSpPr>
            <a:spLocks noGrp="1"/>
          </p:cNvSpPr>
          <p:nvPr>
            <p:ph idx="1"/>
          </p:nvPr>
        </p:nvSpPr>
        <p:spPr>
          <a:xfrm>
            <a:off x="677334" y="1371601"/>
            <a:ext cx="8596668" cy="4669762"/>
          </a:xfrm>
        </p:spPr>
        <p:txBody>
          <a:bodyPr>
            <a:normAutofit fontScale="77500" lnSpcReduction="20000"/>
          </a:bodyPr>
          <a:lstStyle/>
          <a:p>
            <a:pPr>
              <a:buFontTx/>
              <a:buChar char="-"/>
            </a:pPr>
            <a:r>
              <a:rPr lang="ru-RU" sz="2400" b="1" dirty="0">
                <a:solidFill>
                  <a:srgbClr val="C00000"/>
                </a:solidFill>
              </a:rPr>
              <a:t>И</a:t>
            </a:r>
            <a:r>
              <a:rPr lang="ru-RU" sz="2400" b="1" dirty="0" smtClean="0">
                <a:solidFill>
                  <a:srgbClr val="C00000"/>
                </a:solidFill>
              </a:rPr>
              <a:t>спользование данного типа моделирования оказывает интенсивное воздействие на развитие наглядно-образного мышления.</a:t>
            </a:r>
          </a:p>
          <a:p>
            <a:pPr>
              <a:buFontTx/>
              <a:buChar char="-"/>
            </a:pPr>
            <a:r>
              <a:rPr lang="ru-RU" sz="2400" b="1" dirty="0" smtClean="0">
                <a:solidFill>
                  <a:srgbClr val="C00000"/>
                </a:solidFill>
              </a:rPr>
              <a:t>- Работа с календарём на всех этапах (заполнение, подведение итогов, повторные рассматривания, сопоставление аналогичных явлений) обогащает конкретные представления детей, формирует особый тип представлений, отражающий процесс изменения объектов природы в единстве в временным параметром.</a:t>
            </a:r>
          </a:p>
          <a:p>
            <a:pPr>
              <a:buFontTx/>
              <a:buChar char="-"/>
            </a:pPr>
            <a:r>
              <a:rPr lang="ru-RU" sz="2400" b="1" dirty="0" smtClean="0">
                <a:solidFill>
                  <a:srgbClr val="C00000"/>
                </a:solidFill>
              </a:rPr>
              <a:t>- Модель служит средством развития логического мышления, а с ним вместе неразрывно и речи. Помимо развивающей составляющей данная деятельность способствует формированию у детей усидчивости, ответственности, самоконтроля – качеств, так необходимых будущим школьникам. </a:t>
            </a:r>
          </a:p>
          <a:p>
            <a:pPr>
              <a:buFontTx/>
              <a:buChar char="-"/>
            </a:pPr>
            <a:r>
              <a:rPr lang="ru-RU" sz="2400" b="1" dirty="0" smtClean="0">
                <a:solidFill>
                  <a:srgbClr val="C00000"/>
                </a:solidFill>
              </a:rPr>
              <a:t>Дошкольник, который занимается наблюдением, намного спокойнее, усидчивее, добрее, внимательнее других детей.</a:t>
            </a:r>
          </a:p>
          <a:p>
            <a:pPr>
              <a:buFontTx/>
              <a:buChar char="-"/>
            </a:pPr>
            <a:r>
              <a:rPr lang="ru-RU" sz="2400" b="1" dirty="0" smtClean="0">
                <a:solidFill>
                  <a:srgbClr val="C00000"/>
                </a:solidFill>
              </a:rPr>
              <a:t>Работа с календарем природы начинается с младшей группы, но более углубленно она проводится с детьми старшего возраста. </a:t>
            </a:r>
            <a:endParaRPr lang="ru-RU" sz="2400" dirty="0">
              <a:solidFill>
                <a:srgbClr val="C00000"/>
              </a:solidFill>
            </a:endParaRPr>
          </a:p>
        </p:txBody>
      </p:sp>
    </p:spTree>
    <p:extLst>
      <p:ext uri="{BB962C8B-B14F-4D97-AF65-F5344CB8AC3E}">
        <p14:creationId xmlns:p14="http://schemas.microsoft.com/office/powerpoint/2010/main" val="380610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08472" y="609600"/>
            <a:ext cx="365530" cy="96982"/>
          </a:xfrm>
        </p:spPr>
        <p:txBody>
          <a:bodyPr>
            <a:normAutofit fontScale="90000"/>
          </a:bodyPr>
          <a:lstStyle/>
          <a:p>
            <a:endParaRPr lang="ru-RU" dirty="0"/>
          </a:p>
        </p:txBody>
      </p:sp>
      <p:sp>
        <p:nvSpPr>
          <p:cNvPr id="3" name="Объект 2"/>
          <p:cNvSpPr>
            <a:spLocks noGrp="1"/>
          </p:cNvSpPr>
          <p:nvPr>
            <p:ph idx="1"/>
          </p:nvPr>
        </p:nvSpPr>
        <p:spPr>
          <a:xfrm>
            <a:off x="4724399" y="249382"/>
            <a:ext cx="6525491" cy="6511635"/>
          </a:xfrm>
        </p:spPr>
        <p:txBody>
          <a:bodyPr>
            <a:normAutofit lnSpcReduction="10000"/>
          </a:bodyPr>
          <a:lstStyle/>
          <a:p>
            <a:pPr marL="0" indent="0">
              <a:buNone/>
            </a:pPr>
            <a:r>
              <a:rPr lang="ru-RU" sz="2200" b="1" dirty="0" smtClean="0">
                <a:solidFill>
                  <a:srgbClr val="C00000"/>
                </a:solidFill>
              </a:rPr>
              <a:t>В старшей группе нашего дошкольного отделения педагогом была изготовлена «Волшебная гусеница», состоящая из разноцветных частей: голубые – 3 части олицетворяют зимнее время года зелёные – весеннее, красные –летние месяца, желтые – осенние месяца. Все части гусеницы съёмные, на липучках. С помощью дидактического материала «Календарь» закрепляются знания детей о временах года. К примеру, время года «Зима», к гусенице крепятся 3 голубых части. Обучающиеся понимают, что если части гусеницы голубые, то во времени года присутствуют светлые краски, белые (снег, лёд и т.д.) Ребята запоминают последовательность месяцев. А чтобы дети могли в них ориентироваться, а не просто запоминать на автомате, педагог проводит различные игры-путаницы на внимание. Например, ставятся части одного времени года в разной последовательности.</a:t>
            </a:r>
            <a:endParaRPr lang="ru-RU" sz="2200" b="1" dirty="0">
              <a:solidFill>
                <a:srgbClr val="C00000"/>
              </a:solidFill>
            </a:endParaRPr>
          </a:p>
        </p:txBody>
      </p:sp>
      <p:pic>
        <p:nvPicPr>
          <p:cNvPr id="6146" name="Picture 2" descr="C:\Users\Security\Desktop\readms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6" y="1696459"/>
            <a:ext cx="4613483" cy="361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060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9927" y="0"/>
            <a:ext cx="6968837" cy="6705599"/>
          </a:xfrm>
        </p:spPr>
        <p:txBody>
          <a:bodyPr>
            <a:normAutofit fontScale="90000"/>
          </a:bodyPr>
          <a:lstStyle/>
          <a:p>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Ведение календаря погоды в подготовительной группе имеет свои особенности. Ежедневно после прогулки, на которой ребята подготовительной группы наблюдают за погодой, они под руководством воспитателя, значками изображают погоду, пользуясь знакомыми им условными обозначениями. Особый интерес вызывает составление итоговой сводки – дети удивляются тому, какое количество солнечных, пасмурных или дождливых дней было в том или другом месяце. То есть они учатся обнаруживать временные и причинные связи, устанавливают простейшие закономерности. Необходимо создавать условия для работы с календарём погоды, так как это является первой и самой простой ступенью к формированию навыков исследовательской деятельности.</a:t>
            </a:r>
            <a:endParaRPr lang="ru-RU" sz="2400" b="1" dirty="0">
              <a:solidFill>
                <a:srgbClr val="C0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4" y="1353431"/>
            <a:ext cx="4641273" cy="3502442"/>
          </a:xfrm>
        </p:spPr>
      </p:pic>
    </p:spTree>
    <p:extLst>
      <p:ext uri="{BB962C8B-B14F-4D97-AF65-F5344CB8AC3E}">
        <p14:creationId xmlns:p14="http://schemas.microsoft.com/office/powerpoint/2010/main" val="2710088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0036" y="0"/>
            <a:ext cx="6359235" cy="1288473"/>
          </a:xfrm>
        </p:spPr>
        <p:txBody>
          <a:bodyPr>
            <a:normAutofit/>
          </a:bodyPr>
          <a:lstStyle/>
          <a:p>
            <a:r>
              <a:rPr lang="ru-RU" sz="2600" b="1" dirty="0" smtClean="0"/>
              <a:t>Преемственность образовательных технологий: от дошкольников к школьникам.</a:t>
            </a:r>
            <a:endParaRPr lang="ru-RU" sz="2600" b="1" dirty="0"/>
          </a:p>
        </p:txBody>
      </p:sp>
      <p:sp>
        <p:nvSpPr>
          <p:cNvPr id="3" name="Объект 2"/>
          <p:cNvSpPr>
            <a:spLocks noGrp="1"/>
          </p:cNvSpPr>
          <p:nvPr>
            <p:ph idx="1"/>
          </p:nvPr>
        </p:nvSpPr>
        <p:spPr>
          <a:xfrm>
            <a:off x="4821382" y="1288473"/>
            <a:ext cx="7065818" cy="5167747"/>
          </a:xfrm>
        </p:spPr>
        <p:txBody>
          <a:bodyPr>
            <a:noAutofit/>
          </a:bodyPr>
          <a:lstStyle/>
          <a:p>
            <a:pPr marL="0" indent="0">
              <a:buNone/>
            </a:pPr>
            <a:r>
              <a:rPr lang="ru-RU" sz="2200" b="1" dirty="0" smtClean="0">
                <a:solidFill>
                  <a:srgbClr val="C00000"/>
                </a:solidFill>
              </a:rPr>
              <a:t>Если говорить о преемственности образовательных технологий, то школа, проводя анализ проявлений сезонности элементов погоды на территории Ленинградской области представляет полученный материал в виде таблиц, графиков, диаграмм. Школьники сравнивают </a:t>
            </a:r>
            <a:r>
              <a:rPr lang="ru-RU" sz="2200" b="1" dirty="0" smtClean="0">
                <a:solidFill>
                  <a:srgbClr val="C00000"/>
                </a:solidFill>
              </a:rPr>
              <a:t>данные </a:t>
            </a:r>
            <a:r>
              <a:rPr lang="ru-RU" sz="2200" b="1" dirty="0" smtClean="0">
                <a:solidFill>
                  <a:srgbClr val="C00000"/>
                </a:solidFill>
              </a:rPr>
              <a:t>по температуре и направлению ветра с данными по </a:t>
            </a:r>
            <a:r>
              <a:rPr lang="ru-RU" sz="2200" b="1" dirty="0" smtClean="0">
                <a:solidFill>
                  <a:srgbClr val="C00000"/>
                </a:solidFill>
              </a:rPr>
              <a:t>Ленинградской  </a:t>
            </a:r>
            <a:r>
              <a:rPr lang="ru-RU" sz="2200" b="1" dirty="0">
                <a:solidFill>
                  <a:srgbClr val="C00000"/>
                </a:solidFill>
              </a:rPr>
              <a:t>о</a:t>
            </a:r>
            <a:r>
              <a:rPr lang="ru-RU" sz="2200" b="1" dirty="0" smtClean="0">
                <a:solidFill>
                  <a:srgbClr val="C00000"/>
                </a:solidFill>
              </a:rPr>
              <a:t>бласти </a:t>
            </a:r>
            <a:r>
              <a:rPr lang="ru-RU" sz="2200" b="1" dirty="0" smtClean="0">
                <a:solidFill>
                  <a:srgbClr val="C00000"/>
                </a:solidFill>
              </a:rPr>
              <a:t>не только на текущий период, но и за последние годы. Делают выводы о сезонных изменениях на территории области. Так, посредством </a:t>
            </a:r>
            <a:r>
              <a:rPr lang="ru-RU" sz="2200" b="1" dirty="0" smtClean="0">
                <a:solidFill>
                  <a:srgbClr val="C00000"/>
                </a:solidFill>
              </a:rPr>
              <a:t>анализа, </a:t>
            </a:r>
            <a:r>
              <a:rPr lang="ru-RU" sz="2200" b="1" dirty="0" smtClean="0">
                <a:solidFill>
                  <a:srgbClr val="C00000"/>
                </a:solidFill>
              </a:rPr>
              <a:t>школьниками был сделан вывод, что климат Всеволожского района стал более мягким. </a:t>
            </a:r>
            <a:r>
              <a:rPr lang="ru-RU" sz="2200" b="1" dirty="0" smtClean="0">
                <a:solidFill>
                  <a:srgbClr val="C00000"/>
                </a:solidFill>
              </a:rPr>
              <a:t>А значит</a:t>
            </a:r>
            <a:r>
              <a:rPr lang="ru-RU" sz="2200" b="1" dirty="0" smtClean="0">
                <a:solidFill>
                  <a:srgbClr val="C00000"/>
                </a:solidFill>
              </a:rPr>
              <a:t>, потепление, о котором так много сейчас говорят, для нашей местности является реальным. </a:t>
            </a:r>
            <a:endParaRPr lang="ru-RU" sz="2200" b="1" dirty="0">
              <a:solidFill>
                <a:srgbClr val="C00000"/>
              </a:solidFill>
            </a:endParaRPr>
          </a:p>
        </p:txBody>
      </p:sp>
      <p:pic>
        <p:nvPicPr>
          <p:cNvPr id="2050" name="Picture 2" descr="C:\Users\Security\Desktop\readmsg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01" y="446496"/>
            <a:ext cx="4491163" cy="598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830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95502" cy="69273"/>
          </a:xfrm>
        </p:spPr>
        <p:txBody>
          <a:bodyPr>
            <a:normAutofit fontScale="90000"/>
          </a:bodyPr>
          <a:lstStyle/>
          <a:p>
            <a:endParaRPr lang="ru-RU" sz="2200" dirty="0"/>
          </a:p>
        </p:txBody>
      </p:sp>
      <p:sp>
        <p:nvSpPr>
          <p:cNvPr id="3" name="Объект 2"/>
          <p:cNvSpPr>
            <a:spLocks noGrp="1"/>
          </p:cNvSpPr>
          <p:nvPr>
            <p:ph idx="1"/>
          </p:nvPr>
        </p:nvSpPr>
        <p:spPr>
          <a:xfrm>
            <a:off x="5444836" y="609601"/>
            <a:ext cx="5611090" cy="5431762"/>
          </a:xfrm>
        </p:spPr>
        <p:txBody>
          <a:bodyPr>
            <a:normAutofit fontScale="92500"/>
          </a:bodyPr>
          <a:lstStyle/>
          <a:p>
            <a:pPr marL="0" indent="0">
              <a:buNone/>
            </a:pPr>
            <a:r>
              <a:rPr lang="ru-RU" sz="2200" b="1" dirty="0" smtClean="0">
                <a:solidFill>
                  <a:srgbClr val="C00000"/>
                </a:solidFill>
              </a:rPr>
              <a:t>Школьники ведут уже более углубленное изучение за элементами погоды. Так, было выявлено, что на нашей территории преобладают северные, западные и восточные ветра. Западный ветер, в свою очередь, со стороны Атлантического океана несет влажный морской воздух, что приводит к дождливой пасмурной погоде. Посредством наблюдений было выявлено, что характерной чертой климата Ленинградской области является большая облачность. В среднем, во все месяцы года облачность не бывает меньше 50 процентов. Наибольшая облачность наблюдается зимой, наименьшая – летом. </a:t>
            </a:r>
            <a:endParaRPr lang="ru-RU" sz="2200" b="1" dirty="0">
              <a:solidFill>
                <a:srgbClr val="C00000"/>
              </a:solidFill>
            </a:endParaRPr>
          </a:p>
        </p:txBody>
      </p:sp>
      <p:pic>
        <p:nvPicPr>
          <p:cNvPr id="7170" name="Picture 2" descr="C:\Users\Security\Desktop\readms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0975"/>
            <a:ext cx="5391150"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5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Работа по наблюдению за погодой</a:t>
            </a:r>
            <a:endParaRPr lang="ru-RU" dirty="0"/>
          </a:p>
        </p:txBody>
      </p:sp>
      <p:pic>
        <p:nvPicPr>
          <p:cNvPr id="4" name="Объект 4"/>
          <p:cNvPicPr>
            <a:picLocks noGrp="1" noChangeAspect="1"/>
          </p:cNvPicPr>
          <p:nvPr>
            <p:ph idx="1"/>
          </p:nvPr>
        </p:nvPicPr>
        <p:blipFill>
          <a:blip r:embed="rId2"/>
          <a:stretch>
            <a:fillRect/>
          </a:stretch>
        </p:blipFill>
        <p:spPr>
          <a:xfrm>
            <a:off x="2135943" y="2160588"/>
            <a:ext cx="5680151" cy="3881437"/>
          </a:xfrm>
          <a:prstGeom prst="rect">
            <a:avLst/>
          </a:prstGeom>
        </p:spPr>
      </p:pic>
    </p:spTree>
    <p:extLst>
      <p:ext uri="{BB962C8B-B14F-4D97-AF65-F5344CB8AC3E}">
        <p14:creationId xmlns:p14="http://schemas.microsoft.com/office/powerpoint/2010/main" val="3483130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408775" cy="1320800"/>
          </a:xfrm>
        </p:spPr>
        <p:txBody>
          <a:bodyPr/>
          <a:lstStyle/>
          <a:p>
            <a:pPr algn="ctr"/>
            <a:r>
              <a:rPr lang="ru-RU" dirty="0" smtClean="0"/>
              <a:t>Решение задач на изменение                     элементов погоды</a:t>
            </a:r>
            <a:endParaRPr lang="ru-RU" dirty="0"/>
          </a:p>
        </p:txBody>
      </p:sp>
      <p:pic>
        <p:nvPicPr>
          <p:cNvPr id="10" name="Объект 4"/>
          <p:cNvPicPr>
            <a:picLocks noGrp="1" noChangeAspect="1"/>
          </p:cNvPicPr>
          <p:nvPr>
            <p:ph idx="1"/>
          </p:nvPr>
        </p:nvPicPr>
        <p:blipFill>
          <a:blip r:embed="rId2"/>
          <a:stretch>
            <a:fillRect/>
          </a:stretch>
        </p:blipFill>
        <p:spPr>
          <a:xfrm>
            <a:off x="892103" y="2354552"/>
            <a:ext cx="5175249" cy="3881437"/>
          </a:xfrm>
          <a:prstGeom prst="rect">
            <a:avLst/>
          </a:prstGeom>
        </p:spPr>
      </p:pic>
      <p:pic>
        <p:nvPicPr>
          <p:cNvPr id="12" name="Объект 5"/>
          <p:cNvPicPr>
            <a:picLocks noChangeAspect="1"/>
          </p:cNvPicPr>
          <p:nvPr/>
        </p:nvPicPr>
        <p:blipFill>
          <a:blip r:embed="rId3"/>
          <a:stretch>
            <a:fillRect/>
          </a:stretch>
        </p:blipFill>
        <p:spPr>
          <a:xfrm>
            <a:off x="6500029" y="2354552"/>
            <a:ext cx="5547946" cy="4185932"/>
          </a:xfrm>
          <a:prstGeom prst="rect">
            <a:avLst/>
          </a:prstGeom>
        </p:spPr>
      </p:pic>
    </p:spTree>
    <p:extLst>
      <p:ext uri="{BB962C8B-B14F-4D97-AF65-F5344CB8AC3E}">
        <p14:creationId xmlns:p14="http://schemas.microsoft.com/office/powerpoint/2010/main" val="280715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0" y="609599"/>
            <a:ext cx="5680364" cy="5432425"/>
          </a:xfrm>
        </p:spPr>
        <p:txBody>
          <a:bodyPr>
            <a:normAutofit fontScale="90000"/>
          </a:bodyPr>
          <a:lstStyle/>
          <a:p>
            <a:pPr marL="0" indent="0"/>
            <a:r>
              <a:rPr lang="ru-RU" dirty="0" smtClean="0">
                <a:solidFill>
                  <a:srgbClr val="FF0000"/>
                </a:solidFill>
              </a:rPr>
              <a:t>Антициклон</a:t>
            </a:r>
            <a:br>
              <a:rPr lang="ru-RU" dirty="0" smtClean="0">
                <a:solidFill>
                  <a:srgbClr val="FF0000"/>
                </a:solidFill>
              </a:rPr>
            </a:br>
            <a:r>
              <a:rPr lang="ru-RU" dirty="0" smtClean="0">
                <a:solidFill>
                  <a:srgbClr val="FF0000"/>
                </a:solidFill>
              </a:rPr>
              <a:t>Мороз </a:t>
            </a:r>
            <a:r>
              <a:rPr lang="ru-RU" dirty="0">
                <a:solidFill>
                  <a:srgbClr val="FF0000"/>
                </a:solidFill>
              </a:rPr>
              <a:t>и солнце; день чудесный!</a:t>
            </a:r>
            <a:br>
              <a:rPr lang="ru-RU" dirty="0">
                <a:solidFill>
                  <a:srgbClr val="FF0000"/>
                </a:solidFill>
              </a:rPr>
            </a:br>
            <a:r>
              <a:rPr lang="ru-RU" dirty="0">
                <a:solidFill>
                  <a:srgbClr val="FF0000"/>
                </a:solidFill>
              </a:rPr>
              <a:t>Ещё ты дремлешь, друг прелестный…..</a:t>
            </a:r>
            <a:br>
              <a:rPr lang="ru-RU" dirty="0">
                <a:solidFill>
                  <a:srgbClr val="FF0000"/>
                </a:solidFill>
              </a:rPr>
            </a:br>
            <a:r>
              <a:rPr lang="ru-RU" dirty="0">
                <a:solidFill>
                  <a:prstClr val="black"/>
                </a:solidFill>
              </a:rPr>
              <a:t> </a:t>
            </a:r>
            <a:r>
              <a:rPr lang="ru-RU" dirty="0" smtClean="0">
                <a:solidFill>
                  <a:srgbClr val="FF0000"/>
                </a:solidFill>
              </a:rPr>
              <a:t>(</a:t>
            </a:r>
            <a:r>
              <a:rPr lang="ru-RU" dirty="0">
                <a:solidFill>
                  <a:srgbClr val="FF0000"/>
                </a:solidFill>
              </a:rPr>
              <a:t>А.С. Пушкин)</a:t>
            </a:r>
            <a:br>
              <a:rPr lang="ru-RU" dirty="0">
                <a:solidFill>
                  <a:srgbClr val="FF0000"/>
                </a:solidFill>
              </a:rPr>
            </a:br>
            <a:r>
              <a:rPr lang="ru-RU" dirty="0">
                <a:solidFill>
                  <a:prstClr val="black"/>
                </a:solidFill>
              </a:rPr>
              <a:t>Задание: </a:t>
            </a:r>
            <a:br>
              <a:rPr lang="ru-RU" dirty="0">
                <a:solidFill>
                  <a:prstClr val="black"/>
                </a:solidFill>
              </a:rPr>
            </a:br>
            <a:r>
              <a:rPr lang="ru-RU" dirty="0">
                <a:solidFill>
                  <a:prstClr val="black"/>
                </a:solidFill>
              </a:rPr>
              <a:t>Сделайте предположение о показаниях температуры, давления и ветра при антициклональной погоде.</a:t>
            </a:r>
            <a:br>
              <a:rPr lang="ru-RU" dirty="0">
                <a:solidFill>
                  <a:prstClr val="black"/>
                </a:solidFill>
              </a:rPr>
            </a:br>
            <a:endParaRPr lang="ru-RU" dirty="0"/>
          </a:p>
        </p:txBody>
      </p:sp>
      <p:pic>
        <p:nvPicPr>
          <p:cNvPr id="6" name="Объект 4"/>
          <p:cNvPicPr>
            <a:picLocks noGrp="1" noChangeAspect="1"/>
          </p:cNvPicPr>
          <p:nvPr>
            <p:ph idx="1"/>
          </p:nvPr>
        </p:nvPicPr>
        <p:blipFill>
          <a:blip r:embed="rId2"/>
          <a:stretch>
            <a:fillRect/>
          </a:stretch>
        </p:blipFill>
        <p:spPr>
          <a:xfrm>
            <a:off x="677334" y="2160588"/>
            <a:ext cx="5175249" cy="3881437"/>
          </a:xfrm>
          <a:prstGeom prst="rect">
            <a:avLst/>
          </a:prstGeom>
        </p:spPr>
      </p:pic>
    </p:spTree>
    <p:extLst>
      <p:ext uri="{BB962C8B-B14F-4D97-AF65-F5344CB8AC3E}">
        <p14:creationId xmlns:p14="http://schemas.microsoft.com/office/powerpoint/2010/main" val="32986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2617" y="0"/>
            <a:ext cx="6096001" cy="5112327"/>
          </a:xfrm>
        </p:spPr>
        <p:txBody>
          <a:bodyPr>
            <a:noAutofit/>
          </a:bodyPr>
          <a:lstStyle/>
          <a:p>
            <a:r>
              <a:rPr lang="ru-RU" sz="2200" b="1" dirty="0" smtClean="0">
                <a:solidFill>
                  <a:schemeClr val="accent1">
                    <a:lumMod val="50000"/>
                  </a:schemeClr>
                </a:solidFill>
              </a:rPr>
              <a:t/>
            </a:r>
            <a:br>
              <a:rPr lang="ru-RU" sz="2200" b="1" dirty="0" smtClean="0">
                <a:solidFill>
                  <a:schemeClr val="accent1">
                    <a:lumMod val="50000"/>
                  </a:schemeClr>
                </a:solidFill>
              </a:rPr>
            </a:br>
            <a:r>
              <a:rPr lang="ru-RU" sz="2200" b="1" dirty="0" smtClean="0">
                <a:solidFill>
                  <a:schemeClr val="accent1">
                    <a:lumMod val="50000"/>
                  </a:schemeClr>
                </a:solidFill>
              </a:rPr>
              <a:t>Природа Земли всегда волновала человечество, а  изменения погоды волновало вдвойне. Вымирание динозавров, населяющих нашу планету, связывают именно с изменением погоды на планете, а аномальные температуры или необычные изменения во временах года заставляют метеорологов и синоптиков лишний раз убеждаться в том, что с погодой в последнее время происходят постоянные изменения. Чтобы ответить на вопрос: «Как дела обстоят у нас в местности</a:t>
            </a:r>
            <a:r>
              <a:rPr lang="en-GB" sz="2200" b="1" dirty="0" smtClean="0">
                <a:solidFill>
                  <a:schemeClr val="accent1">
                    <a:lumMod val="50000"/>
                  </a:schemeClr>
                </a:solidFill>
              </a:rPr>
              <a:t>?</a:t>
            </a:r>
            <a:r>
              <a:rPr lang="ru-RU" sz="2200" b="1" dirty="0" smtClean="0">
                <a:solidFill>
                  <a:schemeClr val="accent1">
                    <a:lumMod val="50000"/>
                  </a:schemeClr>
                </a:solidFill>
              </a:rPr>
              <a:t>» и «Какие изменения происходят в природе</a:t>
            </a:r>
            <a:r>
              <a:rPr lang="en-GB" sz="2200" b="1" dirty="0" smtClean="0">
                <a:solidFill>
                  <a:schemeClr val="accent1">
                    <a:lumMod val="50000"/>
                  </a:schemeClr>
                </a:solidFill>
              </a:rPr>
              <a:t>?</a:t>
            </a:r>
            <a:r>
              <a:rPr lang="ru-RU" sz="2200" b="1" dirty="0" smtClean="0">
                <a:solidFill>
                  <a:schemeClr val="accent1">
                    <a:lumMod val="50000"/>
                  </a:schemeClr>
                </a:solidFill>
              </a:rPr>
              <a:t>» дошкольники, а затем и школьники проводят анализ проявлений сезонности элементов погоды на территории Ленинградской области.</a:t>
            </a:r>
            <a:endParaRPr lang="ru-RU" sz="2200" b="1" dirty="0">
              <a:solidFill>
                <a:schemeClr val="accent1">
                  <a:lumMod val="50000"/>
                </a:schemeClr>
              </a:solidFill>
            </a:endParaRPr>
          </a:p>
        </p:txBody>
      </p:sp>
      <p:sp>
        <p:nvSpPr>
          <p:cNvPr id="3" name="Объект 2"/>
          <p:cNvSpPr>
            <a:spLocks noGrp="1"/>
          </p:cNvSpPr>
          <p:nvPr>
            <p:ph idx="1"/>
          </p:nvPr>
        </p:nvSpPr>
        <p:spPr>
          <a:xfrm>
            <a:off x="677334" y="5430982"/>
            <a:ext cx="597284" cy="610380"/>
          </a:xfrm>
        </p:spPr>
        <p:txBody>
          <a:bodyPr/>
          <a:lstStyle/>
          <a:p>
            <a:endParaRPr lang="ru-RU" dirty="0"/>
          </a:p>
        </p:txBody>
      </p:sp>
      <p:pic>
        <p:nvPicPr>
          <p:cNvPr id="10242" name="Picture 2" descr="C:\Users\Security\Desktop\readmsg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17" y="852056"/>
            <a:ext cx="3496595" cy="46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24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52821"/>
          </a:xfrm>
        </p:spPr>
        <p:txBody>
          <a:bodyPr/>
          <a:lstStyle/>
          <a:p>
            <a:pPr algn="ctr"/>
            <a:r>
              <a:rPr lang="ru-RU" b="1" dirty="0" smtClean="0"/>
              <a:t>Задания ВПР – 6 класс</a:t>
            </a:r>
            <a:endParaRPr lang="ru-RU" b="1" dirty="0"/>
          </a:p>
        </p:txBody>
      </p:sp>
      <p:sp>
        <p:nvSpPr>
          <p:cNvPr id="3" name="Объект 2"/>
          <p:cNvSpPr>
            <a:spLocks noGrp="1"/>
          </p:cNvSpPr>
          <p:nvPr>
            <p:ph idx="1"/>
          </p:nvPr>
        </p:nvSpPr>
        <p:spPr>
          <a:xfrm>
            <a:off x="5458690" y="1163783"/>
            <a:ext cx="5043055" cy="4877580"/>
          </a:xfrm>
        </p:spPr>
        <p:txBody>
          <a:bodyPr>
            <a:noAutofit/>
          </a:bodyPr>
          <a:lstStyle/>
          <a:p>
            <a:pPr marL="0" indent="0">
              <a:buNone/>
            </a:pPr>
            <a:endParaRPr lang="ru-RU" sz="2800" b="1"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ru-RU" sz="2800" b="1" dirty="0" smtClean="0">
                <a:solidFill>
                  <a:srgbClr val="000000"/>
                </a:solidFill>
                <a:latin typeface="Times New Roman" panose="02020603050405020304" pitchFamily="18" charset="0"/>
                <a:cs typeface="Times New Roman" panose="02020603050405020304" pitchFamily="18" charset="0"/>
              </a:rPr>
              <a:t>На </a:t>
            </a:r>
            <a:r>
              <a:rPr lang="ru-RU" sz="2800" b="1" dirty="0">
                <a:solidFill>
                  <a:srgbClr val="000000"/>
                </a:solidFill>
                <a:latin typeface="Times New Roman" panose="02020603050405020304" pitchFamily="18" charset="0"/>
                <a:cs typeface="Times New Roman" panose="02020603050405020304" pitchFamily="18" charset="0"/>
              </a:rPr>
              <a:t>каком рисунке знаками отображена погода в тот день, когда температура воздуха была ближе к 0 градусам?</a:t>
            </a:r>
          </a:p>
          <a:p>
            <a:pPr marL="0" indent="0">
              <a:buNone/>
            </a:pPr>
            <a:r>
              <a:rPr lang="ru-RU" sz="2800" b="1" dirty="0">
                <a:solidFill>
                  <a:srgbClr val="000000"/>
                </a:solidFill>
                <a:latin typeface="Times New Roman" panose="02020603050405020304" pitchFamily="18" charset="0"/>
                <a:cs typeface="Times New Roman" panose="02020603050405020304" pitchFamily="18" charset="0"/>
              </a:rPr>
              <a:t> Укажите букву, которой обозначен этот рисунок.</a:t>
            </a:r>
          </a:p>
          <a:p>
            <a:pPr marL="0" indent="0">
              <a:buNone/>
            </a:pPr>
            <a:r>
              <a:rPr lang="ru-RU" sz="2800" b="1" dirty="0">
                <a:solidFill>
                  <a:srgbClr val="000000"/>
                </a:solidFill>
                <a:latin typeface="Times New Roman" panose="02020603050405020304" pitchFamily="18" charset="0"/>
                <a:cs typeface="Times New Roman" panose="02020603050405020304" pitchFamily="18" charset="0"/>
              </a:rPr>
              <a:t> Составьте описание погоды в этот день на основе условных знаков таблицы</a:t>
            </a:r>
            <a:endParaRPr lang="ru-RU" sz="2800" b="1" dirty="0">
              <a:solidFill>
                <a:prstClr val="black"/>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46" y="2160589"/>
            <a:ext cx="4903644" cy="3282605"/>
          </a:xfrm>
          <a:prstGeom prst="rect">
            <a:avLst/>
          </a:prstGeom>
        </p:spPr>
      </p:pic>
    </p:spTree>
    <p:extLst>
      <p:ext uri="{BB962C8B-B14F-4D97-AF65-F5344CB8AC3E}">
        <p14:creationId xmlns:p14="http://schemas.microsoft.com/office/powerpoint/2010/main" val="32228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31273"/>
          </a:xfrm>
        </p:spPr>
        <p:txBody>
          <a:bodyPr/>
          <a:lstStyle/>
          <a:p>
            <a:pPr algn="ctr"/>
            <a:r>
              <a:rPr lang="ru-RU" b="1" dirty="0" smtClean="0"/>
              <a:t>Задания ВПР – 7 и 8 классы</a:t>
            </a:r>
            <a:endParaRPr lang="ru-RU" b="1" dirty="0"/>
          </a:p>
        </p:txBody>
      </p:sp>
      <p:sp>
        <p:nvSpPr>
          <p:cNvPr id="3" name="Объект 2"/>
          <p:cNvSpPr>
            <a:spLocks noGrp="1"/>
          </p:cNvSpPr>
          <p:nvPr>
            <p:ph idx="1"/>
          </p:nvPr>
        </p:nvSpPr>
        <p:spPr>
          <a:xfrm>
            <a:off x="5320144" y="1690255"/>
            <a:ext cx="6400801" cy="4876800"/>
          </a:xfrm>
        </p:spPr>
        <p:txBody>
          <a:bodyPr>
            <a:noAutofit/>
          </a:bodyPr>
          <a:lstStyle/>
          <a:p>
            <a:r>
              <a:rPr lang="ru-RU" sz="2400" b="1" dirty="0">
                <a:solidFill>
                  <a:srgbClr val="000000"/>
                </a:solidFill>
                <a:latin typeface="Verdana" panose="020B0604030504040204" pitchFamily="34" charset="0"/>
              </a:rPr>
              <a:t>Рассмотрите рисунки с изображением </a:t>
            </a:r>
            <a:r>
              <a:rPr lang="ru-RU" sz="2400" b="1" dirty="0" err="1">
                <a:solidFill>
                  <a:srgbClr val="000000"/>
                </a:solidFill>
                <a:latin typeface="Verdana" panose="020B0604030504040204" pitchFamily="34" charset="0"/>
              </a:rPr>
              <a:t>климатограмм</a:t>
            </a:r>
            <a:r>
              <a:rPr lang="ru-RU" sz="2400" b="1" dirty="0">
                <a:solidFill>
                  <a:srgbClr val="000000"/>
                </a:solidFill>
                <a:latin typeface="Verdana" panose="020B0604030504040204" pitchFamily="34" charset="0"/>
              </a:rPr>
              <a:t>, построенных по данным метеонаблюдений в разных частях Земли, и выполните задания.</a:t>
            </a:r>
          </a:p>
          <a:p>
            <a:r>
              <a:rPr lang="ru-RU" sz="2400" b="1" dirty="0">
                <a:solidFill>
                  <a:srgbClr val="000000"/>
                </a:solidFill>
                <a:latin typeface="Verdana" panose="020B0604030504040204" pitchFamily="34" charset="0"/>
              </a:rPr>
              <a:t>Определите, какому климатическому поясу соответствует каждая </a:t>
            </a:r>
            <a:r>
              <a:rPr lang="ru-RU" sz="2400" b="1" dirty="0" err="1">
                <a:solidFill>
                  <a:srgbClr val="000000"/>
                </a:solidFill>
                <a:latin typeface="Verdana" panose="020B0604030504040204" pitchFamily="34" charset="0"/>
              </a:rPr>
              <a:t>климатограмма</a:t>
            </a:r>
            <a:r>
              <a:rPr lang="ru-RU" sz="2400" b="1" dirty="0">
                <a:solidFill>
                  <a:srgbClr val="000000"/>
                </a:solidFill>
                <a:latin typeface="Verdana" panose="020B0604030504040204" pitchFamily="34" charset="0"/>
              </a:rPr>
              <a:t>. Подпишите название климатического пояса под соответствующей </a:t>
            </a:r>
            <a:r>
              <a:rPr lang="ru-RU" sz="2400" b="1" dirty="0" err="1">
                <a:solidFill>
                  <a:srgbClr val="000000"/>
                </a:solidFill>
                <a:latin typeface="Verdana" panose="020B0604030504040204" pitchFamily="34" charset="0"/>
              </a:rPr>
              <a:t>климатограммой</a:t>
            </a:r>
            <a:r>
              <a:rPr lang="ru-RU" sz="2400" b="1" dirty="0">
                <a:solidFill>
                  <a:srgbClr val="000000"/>
                </a:solidFill>
                <a:latin typeface="Verdana" panose="020B0604030504040204" pitchFamily="34"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89" y="2365356"/>
            <a:ext cx="5119255" cy="3526598"/>
          </a:xfrm>
          <a:prstGeom prst="rect">
            <a:avLst/>
          </a:prstGeom>
        </p:spPr>
      </p:pic>
    </p:spTree>
    <p:extLst>
      <p:ext uri="{BB962C8B-B14F-4D97-AF65-F5344CB8AC3E}">
        <p14:creationId xmlns:p14="http://schemas.microsoft.com/office/powerpoint/2010/main" val="239654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498764"/>
          </a:xfrm>
        </p:spPr>
        <p:txBody>
          <a:bodyPr>
            <a:normAutofit fontScale="90000"/>
          </a:bodyPr>
          <a:lstStyle/>
          <a:p>
            <a:pPr algn="ctr"/>
            <a:r>
              <a:rPr lang="ru-RU" b="1" dirty="0" smtClean="0"/>
              <a:t>Задания ОГЭ – 9 класс</a:t>
            </a:r>
            <a:endParaRPr lang="ru-RU" b="1" dirty="0"/>
          </a:p>
        </p:txBody>
      </p:sp>
      <p:sp>
        <p:nvSpPr>
          <p:cNvPr id="3" name="Объект 2"/>
          <p:cNvSpPr>
            <a:spLocks noGrp="1"/>
          </p:cNvSpPr>
          <p:nvPr>
            <p:ph idx="1"/>
          </p:nvPr>
        </p:nvSpPr>
        <p:spPr>
          <a:xfrm>
            <a:off x="4294908" y="1108365"/>
            <a:ext cx="7592291" cy="5514108"/>
          </a:xfrm>
        </p:spPr>
        <p:txBody>
          <a:bodyPr>
            <a:normAutofit fontScale="77500" lnSpcReduction="20000"/>
          </a:bodyPr>
          <a:lstStyle/>
          <a:p>
            <a:pPr marL="0" indent="0">
              <a:buNone/>
            </a:pPr>
            <a:r>
              <a:rPr lang="ru-RU" sz="2600" b="1" dirty="0">
                <a:solidFill>
                  <a:srgbClr val="000000"/>
                </a:solidFill>
                <a:latin typeface="Times New Roman" panose="02020603050405020304" pitchFamily="18" charset="0"/>
                <a:cs typeface="Times New Roman" panose="02020603050405020304" pitchFamily="18" charset="0"/>
              </a:rPr>
              <a:t>Школьники из нескольких населённых пунктов России обменялись данными, полученными на местных метеостанциях 6 июня. Собранные ими данные представлены в следующей таблице.</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Учащиеся проанализировали собранные данные с целью выявления зависимостей между полученными характеристиками. У всех учащихся выводы получились разные. Кто из учащихся сделал верный вывод на основе представленных данных?</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 </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1) Витя: «Летом температура воздуха понижается с увеличением высоты местности».</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2) Даша: «В июне температура воздуха в России повышается при движении с запада на восток».</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3) Дима: «Летом продолжительность дня увеличивается при движении с юга на север».</a:t>
            </a:r>
          </a:p>
          <a:p>
            <a:pPr marL="0" indent="0">
              <a:buNone/>
            </a:pPr>
            <a:r>
              <a:rPr lang="ru-RU" sz="2600" b="1" dirty="0">
                <a:solidFill>
                  <a:srgbClr val="000000"/>
                </a:solidFill>
                <a:latin typeface="Times New Roman" panose="02020603050405020304" pitchFamily="18" charset="0"/>
                <a:cs typeface="Times New Roman" panose="02020603050405020304" pitchFamily="18" charset="0"/>
              </a:rPr>
              <a:t>4) Миша: «В июне чем больше продолжительность дня, тем теплее».</a:t>
            </a:r>
          </a:p>
          <a:p>
            <a:endParaRPr lang="ru-RU" sz="16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565"/>
            <a:ext cx="4294908" cy="3182167"/>
          </a:xfrm>
          <a:prstGeom prst="rect">
            <a:avLst/>
          </a:prstGeom>
        </p:spPr>
      </p:pic>
    </p:spTree>
    <p:extLst>
      <p:ext uri="{BB962C8B-B14F-4D97-AF65-F5344CB8AC3E}">
        <p14:creationId xmlns:p14="http://schemas.microsoft.com/office/powerpoint/2010/main" val="387948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32509"/>
            <a:ext cx="6179127" cy="1597891"/>
          </a:xfrm>
        </p:spPr>
        <p:txBody>
          <a:bodyPr>
            <a:noAutofit/>
          </a:bodyPr>
          <a:lstStyle/>
          <a:p>
            <a:r>
              <a:rPr lang="ru-RU" sz="2400" b="1" dirty="0" smtClean="0">
                <a:solidFill>
                  <a:srgbClr val="7030A0"/>
                </a:solidFill>
                <a:latin typeface="Times New Roman" panose="02020603050405020304" pitchFamily="18" charset="0"/>
                <a:cs typeface="Times New Roman" panose="02020603050405020304" pitchFamily="18" charset="0"/>
              </a:rPr>
              <a:t>Задания ЕГЭ – 11 класс</a:t>
            </a:r>
            <a:br>
              <a:rPr lang="ru-RU" sz="2400" b="1" dirty="0" smtClean="0">
                <a:solidFill>
                  <a:srgbClr val="7030A0"/>
                </a:solidFill>
                <a:latin typeface="Times New Roman" panose="02020603050405020304" pitchFamily="18" charset="0"/>
                <a:cs typeface="Times New Roman" panose="02020603050405020304" pitchFamily="18" charset="0"/>
              </a:rPr>
            </a:br>
            <a:r>
              <a:rPr lang="ru-RU" sz="2400" b="1" dirty="0" smtClean="0">
                <a:solidFill>
                  <a:srgbClr val="FF0000"/>
                </a:solidFill>
                <a:latin typeface="Times New Roman" panose="02020603050405020304" pitchFamily="18" charset="0"/>
                <a:cs typeface="Times New Roman" panose="02020603050405020304" pitchFamily="18" charset="0"/>
              </a:rPr>
              <a:t>В </a:t>
            </a:r>
            <a:r>
              <a:rPr lang="ru-RU" sz="2400" b="1" dirty="0">
                <a:solidFill>
                  <a:srgbClr val="FF0000"/>
                </a:solidFill>
                <a:latin typeface="Times New Roman" panose="02020603050405020304" pitchFamily="18" charset="0"/>
                <a:cs typeface="Times New Roman" panose="02020603050405020304" pitchFamily="18" charset="0"/>
              </a:rPr>
              <a:t>пунктах, обозначенных на рисунке цифрами» одновременно проводятся измерения атмосферного давления. Расположите эти пункты в порядке повышения в них атмосферного давления (от наиболее низкого к наиболее высокому). Запишите в ответ получившуюся последовательность цифр</a:t>
            </a:r>
            <a:r>
              <a:rPr lang="ru-RU" sz="2400" b="1" dirty="0">
                <a:solidFill>
                  <a:srgbClr val="000000"/>
                </a:solidFill>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59835"/>
            <a:ext cx="4765675" cy="312747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120" y="3696090"/>
            <a:ext cx="5501553" cy="3161909"/>
          </a:xfrm>
          <a:prstGeom prst="rect">
            <a:avLst/>
          </a:prstGeom>
        </p:spPr>
      </p:pic>
      <p:sp>
        <p:nvSpPr>
          <p:cNvPr id="6" name="Прямоугольник 5"/>
          <p:cNvSpPr/>
          <p:nvPr/>
        </p:nvSpPr>
        <p:spPr>
          <a:xfrm>
            <a:off x="6179126" y="692727"/>
            <a:ext cx="4667974" cy="2246769"/>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Определите, в каком из пунктов, обозначенных буквами на карте Северного полушария, 21 марта Солнце позже (по времени Гринвичского меридиана) поднимется над горизонтом. Ход ваших рассуждений запишите.</a:t>
            </a:r>
          </a:p>
        </p:txBody>
      </p:sp>
    </p:spTree>
    <p:extLst>
      <p:ext uri="{BB962C8B-B14F-4D97-AF65-F5344CB8AC3E}">
        <p14:creationId xmlns:p14="http://schemas.microsoft.com/office/powerpoint/2010/main" val="252300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323175" cy="1320800"/>
          </a:xfrm>
        </p:spPr>
        <p:txBody>
          <a:bodyPr/>
          <a:lstStyle/>
          <a:p>
            <a:pPr algn="ctr"/>
            <a:r>
              <a:rPr lang="ru-RU" dirty="0" smtClean="0"/>
              <a:t>Географический практикум –                   работа на результат</a:t>
            </a:r>
            <a:endParaRPr lang="ru-RU" dirty="0"/>
          </a:p>
        </p:txBody>
      </p:sp>
      <p:sp>
        <p:nvSpPr>
          <p:cNvPr id="3" name="Объект 2"/>
          <p:cNvSpPr>
            <a:spLocks noGrp="1"/>
          </p:cNvSpPr>
          <p:nvPr>
            <p:ph idx="1"/>
          </p:nvPr>
        </p:nvSpPr>
        <p:spPr/>
        <p:txBody>
          <a:bodyPr>
            <a:noAutofit/>
          </a:bodyPr>
          <a:lstStyle/>
          <a:p>
            <a:r>
              <a:rPr lang="ru-RU" sz="2400" b="1" dirty="0">
                <a:latin typeface="Times New Roman" panose="02020603050405020304" pitchFamily="18" charset="0"/>
                <a:ea typeface="Calibri" panose="020F0502020204030204" pitchFamily="34" charset="0"/>
              </a:rPr>
              <a:t>практические навыки,</a:t>
            </a:r>
          </a:p>
          <a:p>
            <a:r>
              <a:rPr lang="ru-RU" sz="2400" b="1" dirty="0">
                <a:latin typeface="Times New Roman" panose="02020603050405020304" pitchFamily="18" charset="0"/>
                <a:ea typeface="Calibri" panose="020F0502020204030204" pitchFamily="34" charset="0"/>
              </a:rPr>
              <a:t>глобальное мышление, </a:t>
            </a:r>
          </a:p>
          <a:p>
            <a:r>
              <a:rPr lang="ru-RU" sz="2400" b="1" dirty="0">
                <a:latin typeface="Times New Roman" panose="02020603050405020304" pitchFamily="18" charset="0"/>
                <a:ea typeface="Calibri" panose="020F0502020204030204" pitchFamily="34" charset="0"/>
              </a:rPr>
              <a:t>работа со </a:t>
            </a:r>
            <a:r>
              <a:rPr lang="ru-RU" sz="2400" b="1" dirty="0" err="1">
                <a:latin typeface="Times New Roman" panose="02020603050405020304" pitchFamily="18" charset="0"/>
                <a:ea typeface="Calibri" panose="020F0502020204030204" pitchFamily="34" charset="0"/>
              </a:rPr>
              <a:t>знаково</a:t>
            </a:r>
            <a:r>
              <a:rPr lang="ru-RU" sz="2400" b="1" dirty="0">
                <a:latin typeface="Times New Roman" panose="02020603050405020304" pitchFamily="18" charset="0"/>
                <a:ea typeface="Calibri" panose="020F0502020204030204" pitchFamily="34" charset="0"/>
              </a:rPr>
              <a:t> – символической системой, </a:t>
            </a:r>
          </a:p>
          <a:p>
            <a:r>
              <a:rPr lang="ru-RU" sz="2400" b="1" dirty="0">
                <a:latin typeface="Times New Roman" panose="02020603050405020304" pitchFamily="18" charset="0"/>
                <a:ea typeface="Calibri" panose="020F0502020204030204" pitchFamily="34" charset="0"/>
              </a:rPr>
              <a:t>перевод информации из одного вида в другой, </a:t>
            </a:r>
          </a:p>
          <a:p>
            <a:r>
              <a:rPr lang="ru-RU" sz="2400" b="1" dirty="0">
                <a:latin typeface="Times New Roman" panose="02020603050405020304" pitchFamily="18" charset="0"/>
                <a:ea typeface="Calibri" panose="020F0502020204030204" pitchFamily="34" charset="0"/>
              </a:rPr>
              <a:t>обобщение и анализ материала,</a:t>
            </a:r>
          </a:p>
          <a:p>
            <a:r>
              <a:rPr lang="ru-RU" sz="2400" b="1" dirty="0">
                <a:latin typeface="Times New Roman" panose="02020603050405020304" pitchFamily="18" charset="0"/>
                <a:ea typeface="Calibri" panose="020F0502020204030204" pitchFamily="34" charset="0"/>
              </a:rPr>
              <a:t>смысловое чтение,</a:t>
            </a:r>
          </a:p>
          <a:p>
            <a:r>
              <a:rPr lang="ru-RU" sz="2400" b="1" dirty="0">
                <a:latin typeface="Times New Roman" panose="02020603050405020304" pitchFamily="18" charset="0"/>
                <a:ea typeface="Calibri" panose="020F0502020204030204" pitchFamily="34" charset="0"/>
              </a:rPr>
              <a:t>критическое мышление,</a:t>
            </a:r>
          </a:p>
          <a:p>
            <a:r>
              <a:rPr lang="ru-RU" sz="2400" b="1" dirty="0">
                <a:latin typeface="Times New Roman" panose="02020603050405020304" pitchFamily="18" charset="0"/>
              </a:rPr>
              <a:t>освоение профессиональных навыков</a:t>
            </a:r>
            <a:endParaRPr lang="ru-RU" sz="2400" b="1" dirty="0"/>
          </a:p>
        </p:txBody>
      </p:sp>
    </p:spTree>
    <p:extLst>
      <p:ext uri="{BB962C8B-B14F-4D97-AF65-F5344CB8AC3E}">
        <p14:creationId xmlns:p14="http://schemas.microsoft.com/office/powerpoint/2010/main" val="367832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descr="C:\Users\Security\Desktop\20210128_1359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498764"/>
            <a:ext cx="10305178" cy="548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7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7709" y="332508"/>
            <a:ext cx="8215745" cy="5957455"/>
          </a:xfrm>
        </p:spPr>
        <p:txBody>
          <a:bodyPr>
            <a:normAutofit fontScale="90000"/>
          </a:bodyPr>
          <a:lstStyle/>
          <a:p>
            <a:r>
              <a:rPr lang="ru-RU" sz="2900" b="1" dirty="0" smtClean="0"/>
              <a:t>Общими задачами исследования                     погодных условий являются:</a:t>
            </a:r>
            <a:br>
              <a:rPr lang="ru-RU" sz="2900" b="1" dirty="0" smtClean="0"/>
            </a:br>
            <a:r>
              <a:rPr lang="ru-RU" sz="2900" b="1" dirty="0" smtClean="0">
                <a:solidFill>
                  <a:srgbClr val="C00000"/>
                </a:solidFill>
              </a:rPr>
              <a:t>- дать определение «погоды» и её элементов;</a:t>
            </a:r>
            <a:br>
              <a:rPr lang="ru-RU" sz="2900" b="1" dirty="0" smtClean="0">
                <a:solidFill>
                  <a:srgbClr val="C00000"/>
                </a:solidFill>
              </a:rPr>
            </a:br>
            <a:r>
              <a:rPr lang="ru-RU" sz="2900" b="1" dirty="0" smtClean="0">
                <a:solidFill>
                  <a:srgbClr val="C00000"/>
                </a:solidFill>
              </a:rPr>
              <a:t>- наблюдение за погодой на территории Ленинградской области;</a:t>
            </a:r>
            <a:br>
              <a:rPr lang="ru-RU" sz="2900" b="1" dirty="0" smtClean="0">
                <a:solidFill>
                  <a:srgbClr val="C00000"/>
                </a:solidFill>
              </a:rPr>
            </a:br>
            <a:r>
              <a:rPr lang="ru-RU" sz="2900" b="1" dirty="0" smtClean="0">
                <a:solidFill>
                  <a:srgbClr val="C00000"/>
                </a:solidFill>
              </a:rPr>
              <a:t>- обработка полученного материала;</a:t>
            </a:r>
            <a:br>
              <a:rPr lang="ru-RU" sz="2900" b="1" dirty="0" smtClean="0">
                <a:solidFill>
                  <a:srgbClr val="C00000"/>
                </a:solidFill>
              </a:rPr>
            </a:br>
            <a:r>
              <a:rPr lang="ru-RU" sz="2900" b="1" dirty="0" smtClean="0">
                <a:solidFill>
                  <a:schemeClr val="accent1">
                    <a:lumMod val="50000"/>
                  </a:schemeClr>
                </a:solidFill>
              </a:rPr>
              <a:t>Методы исследования:</a:t>
            </a:r>
            <a:br>
              <a:rPr lang="ru-RU" sz="2900" b="1" dirty="0" smtClean="0">
                <a:solidFill>
                  <a:schemeClr val="accent1">
                    <a:lumMod val="50000"/>
                  </a:schemeClr>
                </a:solidFill>
              </a:rPr>
            </a:br>
            <a:r>
              <a:rPr lang="ru-RU" sz="2900" b="1" dirty="0" smtClean="0">
                <a:solidFill>
                  <a:srgbClr val="C00000"/>
                </a:solidFill>
              </a:rPr>
              <a:t>в дошкольном отделении Муниципального общеобразовательного бюджетного учреждения, экологическое воспитание обучающихся проводится через поисково-исследовательскую деятельность на метеоплощадке, </a:t>
            </a:r>
            <a:r>
              <a:rPr lang="ru-RU" sz="2900" b="1" dirty="0" smtClean="0">
                <a:solidFill>
                  <a:srgbClr val="C00000"/>
                </a:solidFill>
              </a:rPr>
              <a:t>наблюдения, </a:t>
            </a:r>
            <a:r>
              <a:rPr lang="ru-RU" sz="2900" b="1" dirty="0" smtClean="0">
                <a:solidFill>
                  <a:srgbClr val="C00000"/>
                </a:solidFill>
              </a:rPr>
              <a:t>труд в природе.</a:t>
            </a:r>
            <a:r>
              <a:rPr lang="ru-RU" sz="2900" b="1" dirty="0" smtClean="0"/>
              <a:t/>
            </a:r>
            <a:br>
              <a:rPr lang="ru-RU" sz="2900" b="1" dirty="0" smtClean="0"/>
            </a:br>
            <a:r>
              <a:rPr lang="ru-RU" sz="2900" b="1" dirty="0" smtClean="0"/>
              <a:t/>
            </a:r>
            <a:br>
              <a:rPr lang="ru-RU" sz="2900" b="1" dirty="0" smtClean="0"/>
            </a:br>
            <a:r>
              <a:rPr lang="ru-RU" sz="2600" b="1" dirty="0" smtClean="0"/>
              <a:t> </a:t>
            </a:r>
            <a:endParaRPr lang="ru-RU" sz="2600" b="1" dirty="0"/>
          </a:p>
        </p:txBody>
      </p:sp>
      <p:sp>
        <p:nvSpPr>
          <p:cNvPr id="3" name="Объект 2"/>
          <p:cNvSpPr>
            <a:spLocks noGrp="1"/>
          </p:cNvSpPr>
          <p:nvPr>
            <p:ph idx="1"/>
          </p:nvPr>
        </p:nvSpPr>
        <p:spPr>
          <a:xfrm>
            <a:off x="677334" y="5791200"/>
            <a:ext cx="999066" cy="250162"/>
          </a:xfrm>
        </p:spPr>
        <p:txBody>
          <a:bodyPr>
            <a:normAutofit fontScale="70000" lnSpcReduction="20000"/>
          </a:bodyPr>
          <a:lstStyle/>
          <a:p>
            <a:endParaRPr lang="ru-RU" dirty="0"/>
          </a:p>
        </p:txBody>
      </p:sp>
      <p:pic>
        <p:nvPicPr>
          <p:cNvPr id="11266" name="Picture 2" descr="C:\Users\Security\Desktop\readmsg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878" y="886402"/>
            <a:ext cx="3226158" cy="430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113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236" y="609600"/>
            <a:ext cx="7273637" cy="762000"/>
          </a:xfrm>
        </p:spPr>
        <p:txBody>
          <a:bodyPr>
            <a:normAutofit/>
          </a:bodyPr>
          <a:lstStyle/>
          <a:p>
            <a:pPr algn="ctr"/>
            <a:r>
              <a:rPr lang="ru-RU" sz="2600" b="1" dirty="0" smtClean="0"/>
              <a:t>Метеостанция в дошкольном отделении</a:t>
            </a:r>
            <a:endParaRPr lang="ru-RU" sz="2600" b="1" dirty="0"/>
          </a:p>
        </p:txBody>
      </p:sp>
      <p:sp>
        <p:nvSpPr>
          <p:cNvPr id="3" name="Объект 2"/>
          <p:cNvSpPr>
            <a:spLocks noGrp="1"/>
          </p:cNvSpPr>
          <p:nvPr>
            <p:ph idx="1"/>
          </p:nvPr>
        </p:nvSpPr>
        <p:spPr>
          <a:xfrm>
            <a:off x="4419600" y="1274618"/>
            <a:ext cx="6456218" cy="5583381"/>
          </a:xfrm>
        </p:spPr>
        <p:txBody>
          <a:bodyPr>
            <a:normAutofit fontScale="92500"/>
          </a:bodyPr>
          <a:lstStyle/>
          <a:p>
            <a:pPr marL="0" indent="0">
              <a:buNone/>
            </a:pPr>
            <a:r>
              <a:rPr lang="ru-RU" sz="2600" b="1" dirty="0" smtClean="0">
                <a:solidFill>
                  <a:srgbClr val="C00000"/>
                </a:solidFill>
              </a:rPr>
              <a:t>С помощью установленной на прогулочной площадке </a:t>
            </a:r>
            <a:r>
              <a:rPr lang="ru-RU" sz="2600" b="1" dirty="0" smtClean="0">
                <a:solidFill>
                  <a:srgbClr val="C00000"/>
                </a:solidFill>
              </a:rPr>
              <a:t>метеоплощадки, </a:t>
            </a:r>
            <a:r>
              <a:rPr lang="ru-RU" sz="2600" b="1" dirty="0" smtClean="0">
                <a:solidFill>
                  <a:srgbClr val="C00000"/>
                </a:solidFill>
              </a:rPr>
              <a:t>обучающиеся входят в роль синоптиков и могут изучать явления природы (направление ветра, осадки). Именно здесь можно понаблюдать за состоянием растений, движением облаков. При этом идёт обучение по использованию простых приборов, у </a:t>
            </a:r>
            <a:r>
              <a:rPr lang="ru-RU" sz="2600" b="1" dirty="0" smtClean="0">
                <a:solidFill>
                  <a:srgbClr val="C00000"/>
                </a:solidFill>
              </a:rPr>
              <a:t>воспитанников</a:t>
            </a:r>
            <a:r>
              <a:rPr lang="ru-RU" sz="2600" b="1" dirty="0" smtClean="0">
                <a:solidFill>
                  <a:srgbClr val="C00000"/>
                </a:solidFill>
              </a:rPr>
              <a:t> </a:t>
            </a:r>
            <a:r>
              <a:rPr lang="ru-RU" sz="2600" b="1" dirty="0" smtClean="0">
                <a:solidFill>
                  <a:srgbClr val="C00000"/>
                </a:solidFill>
              </a:rPr>
              <a:t>появляется потребность в научности знаний, развиваются умения делать выводы, обобщать полученные знания, всё это необходимо для общего развития дошкольника, что и является основной целью работы с детьми. </a:t>
            </a:r>
            <a:endParaRPr lang="ru-RU" sz="2600" b="1" dirty="0">
              <a:solidFill>
                <a:srgbClr val="C00000"/>
              </a:solidFill>
            </a:endParaRPr>
          </a:p>
        </p:txBody>
      </p:sp>
      <p:pic>
        <p:nvPicPr>
          <p:cNvPr id="1026" name="Picture 2" descr="C:\Users\Security\Desktop\IMG202101251133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15" y="955964"/>
            <a:ext cx="3782615" cy="504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0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7288"/>
            <a:ext cx="3291993" cy="251695"/>
          </a:xfrm>
        </p:spPr>
        <p:txBody>
          <a:bodyPr>
            <a:normAutofit fontScale="90000"/>
          </a:bodyPr>
          <a:lstStyle/>
          <a:p>
            <a:endParaRPr lang="ru-RU" dirty="0"/>
          </a:p>
        </p:txBody>
      </p:sp>
      <p:sp>
        <p:nvSpPr>
          <p:cNvPr id="3" name="Объект 2"/>
          <p:cNvSpPr>
            <a:spLocks noGrp="1"/>
          </p:cNvSpPr>
          <p:nvPr>
            <p:ph idx="1"/>
          </p:nvPr>
        </p:nvSpPr>
        <p:spPr>
          <a:xfrm>
            <a:off x="5153890" y="969819"/>
            <a:ext cx="5943601" cy="5071544"/>
          </a:xfrm>
        </p:spPr>
        <p:txBody>
          <a:bodyPr>
            <a:normAutofit/>
          </a:bodyPr>
          <a:lstStyle/>
          <a:p>
            <a:pPr marL="0" indent="0">
              <a:buNone/>
            </a:pPr>
            <a:r>
              <a:rPr lang="ru-RU" sz="2200" b="1" dirty="0" smtClean="0">
                <a:solidFill>
                  <a:srgbClr val="C00000"/>
                </a:solidFill>
              </a:rPr>
              <a:t>Посредством наблюдений за сезонными явлениями природы обучающиеся дошкольного отделения знакомятся с профессией метеоролога. У детей формируется представление о значении погоды в жизни человека, растительного и животного мира. Ребята имеют возможность познакомится с назначением метеорологической станции, с приборами-помощниками: термометром, флюгером, </a:t>
            </a:r>
            <a:r>
              <a:rPr lang="ru-RU" sz="2200" b="1" dirty="0" err="1" smtClean="0">
                <a:solidFill>
                  <a:srgbClr val="C00000"/>
                </a:solidFill>
              </a:rPr>
              <a:t>осадкомером</a:t>
            </a:r>
            <a:r>
              <a:rPr lang="ru-RU" sz="2200" b="1" dirty="0" smtClean="0">
                <a:solidFill>
                  <a:srgbClr val="C00000"/>
                </a:solidFill>
              </a:rPr>
              <a:t>, барометром, компасом, ветряным рукавом, солнечными часами.</a:t>
            </a:r>
            <a:endParaRPr lang="ru-RU" sz="2200" b="1" dirty="0">
              <a:solidFill>
                <a:srgbClr val="C00000"/>
              </a:solidFill>
            </a:endParaRPr>
          </a:p>
        </p:txBody>
      </p:sp>
      <p:pic>
        <p:nvPicPr>
          <p:cNvPr id="3075" name="Picture 3" descr="C:\Users\Security\Desktop\фот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63" y="607288"/>
            <a:ext cx="4050074" cy="540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16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472593" cy="180109"/>
          </a:xfrm>
        </p:spPr>
        <p:txBody>
          <a:bodyPr>
            <a:normAutofit fontScale="90000"/>
          </a:bodyPr>
          <a:lstStyle/>
          <a:p>
            <a:endParaRPr lang="ru-RU" dirty="0"/>
          </a:p>
        </p:txBody>
      </p:sp>
      <p:sp>
        <p:nvSpPr>
          <p:cNvPr id="3" name="Объект 2"/>
          <p:cNvSpPr>
            <a:spLocks noGrp="1"/>
          </p:cNvSpPr>
          <p:nvPr>
            <p:ph idx="1"/>
          </p:nvPr>
        </p:nvSpPr>
        <p:spPr>
          <a:xfrm>
            <a:off x="4862944" y="401783"/>
            <a:ext cx="6082145" cy="6096000"/>
          </a:xfrm>
        </p:spPr>
        <p:txBody>
          <a:bodyPr>
            <a:normAutofit fontScale="92500"/>
          </a:bodyPr>
          <a:lstStyle/>
          <a:p>
            <a:pPr marL="0" indent="0">
              <a:buNone/>
            </a:pPr>
            <a:r>
              <a:rPr lang="ru-RU" sz="2200" b="1" dirty="0" smtClean="0">
                <a:solidFill>
                  <a:srgbClr val="C00000"/>
                </a:solidFill>
              </a:rPr>
              <a:t>Согласно перспективному планированию в дошкольном отделении обучающиеся знакомятся с видами облаков, с </a:t>
            </a:r>
            <a:r>
              <a:rPr lang="ru-RU" sz="2200" b="1" dirty="0" smtClean="0">
                <a:solidFill>
                  <a:srgbClr val="C00000"/>
                </a:solidFill>
              </a:rPr>
              <a:t>флюгером. </a:t>
            </a:r>
            <a:r>
              <a:rPr lang="ru-RU" sz="2200" b="1" dirty="0" smtClean="0">
                <a:solidFill>
                  <a:srgbClr val="C00000"/>
                </a:solidFill>
              </a:rPr>
              <a:t>У </a:t>
            </a:r>
            <a:r>
              <a:rPr lang="ru-RU" sz="2200" b="1" dirty="0" smtClean="0">
                <a:solidFill>
                  <a:srgbClr val="C00000"/>
                </a:solidFill>
              </a:rPr>
              <a:t>детей</a:t>
            </a:r>
            <a:r>
              <a:rPr lang="ru-RU" sz="2200" b="1" dirty="0" smtClean="0">
                <a:solidFill>
                  <a:srgbClr val="C00000"/>
                </a:solidFill>
              </a:rPr>
              <a:t> </a:t>
            </a:r>
            <a:r>
              <a:rPr lang="ru-RU" sz="2200" b="1" dirty="0" smtClean="0">
                <a:solidFill>
                  <a:srgbClr val="C00000"/>
                </a:solidFill>
              </a:rPr>
              <a:t>формируется представление о многообразии приборов для изучения погодных условий. Именно, в дошкольном возрасте идёт знакомство с понятием «ветер», причинами его появления, </a:t>
            </a:r>
            <a:r>
              <a:rPr lang="ru-RU" sz="2200" b="1" dirty="0" smtClean="0">
                <a:solidFill>
                  <a:srgbClr val="C00000"/>
                </a:solidFill>
              </a:rPr>
              <a:t>влиянием </a:t>
            </a:r>
            <a:r>
              <a:rPr lang="ru-RU" sz="2200" b="1" dirty="0" smtClean="0">
                <a:solidFill>
                  <a:srgbClr val="C00000"/>
                </a:solidFill>
              </a:rPr>
              <a:t>его на жизнь организмов. Наблюдение за облаками развивает воображение, </a:t>
            </a:r>
            <a:r>
              <a:rPr lang="ru-RU" sz="2200" b="1" dirty="0" smtClean="0">
                <a:solidFill>
                  <a:srgbClr val="C00000"/>
                </a:solidFill>
              </a:rPr>
              <a:t>путём определения и ответа на вопрос: «На </a:t>
            </a:r>
            <a:r>
              <a:rPr lang="ru-RU" sz="2200" b="1" dirty="0" smtClean="0">
                <a:solidFill>
                  <a:srgbClr val="C00000"/>
                </a:solidFill>
              </a:rPr>
              <a:t>что похожи облака». С воспитанниками проводятся опыты с рамкой-искателем по определению видов облаков; опыт с вертушкой и мыльными пузырями «Поймай ветер». При этом даются рекомендации родителям по организации </a:t>
            </a:r>
            <a:r>
              <a:rPr lang="ru-RU" sz="2200" b="1" dirty="0" smtClean="0">
                <a:solidFill>
                  <a:srgbClr val="C00000"/>
                </a:solidFill>
              </a:rPr>
              <a:t>наблюдений. Обсуждение </a:t>
            </a:r>
            <a:r>
              <a:rPr lang="ru-RU" sz="2200" b="1" dirty="0" smtClean="0">
                <a:solidFill>
                  <a:srgbClr val="C00000"/>
                </a:solidFill>
              </a:rPr>
              <a:t>увиденного является обязательной частью наблюдений.</a:t>
            </a:r>
            <a:endParaRPr lang="ru-RU" sz="2200" b="1" dirty="0">
              <a:solidFill>
                <a:srgbClr val="C00000"/>
              </a:solidFill>
            </a:endParaRPr>
          </a:p>
        </p:txBody>
      </p:sp>
      <p:pic>
        <p:nvPicPr>
          <p:cNvPr id="12290" name="Picture 2" descr="C:\Users\Security\Desktop\readms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23" y="305014"/>
            <a:ext cx="2348021" cy="313069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Security\Desktop\IMG202101251120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472" y="2930236"/>
            <a:ext cx="2727613" cy="363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2945" y="609599"/>
            <a:ext cx="5389419" cy="1759527"/>
          </a:xfrm>
        </p:spPr>
        <p:txBody>
          <a:bodyPr>
            <a:normAutofit/>
          </a:bodyPr>
          <a:lstStyle/>
          <a:p>
            <a:r>
              <a:rPr lang="ru-RU" sz="2200" b="1" dirty="0" smtClean="0">
                <a:solidFill>
                  <a:schemeClr val="accent1">
                    <a:lumMod val="50000"/>
                  </a:schemeClr>
                </a:solidFill>
              </a:rPr>
              <a:t>В дошкольном </a:t>
            </a:r>
            <a:r>
              <a:rPr lang="ru-RU" sz="2200" b="1" dirty="0" smtClean="0">
                <a:solidFill>
                  <a:schemeClr val="accent1">
                    <a:lumMod val="50000"/>
                  </a:schemeClr>
                </a:solidFill>
              </a:rPr>
              <a:t>отделении </a:t>
            </a:r>
            <a:r>
              <a:rPr lang="ru-RU" sz="2200" b="1" dirty="0" smtClean="0">
                <a:solidFill>
                  <a:schemeClr val="accent1">
                    <a:lumMod val="50000"/>
                  </a:schemeClr>
                </a:solidFill>
              </a:rPr>
              <a:t>мы планируем деятельность педагога с обучающимися на метеоплощадке, наблюдение и труд в природе.</a:t>
            </a:r>
            <a:endParaRPr lang="ru-RU" sz="2200" b="1" dirty="0">
              <a:solidFill>
                <a:schemeClr val="accent1">
                  <a:lumMod val="50000"/>
                </a:schemeClr>
              </a:solidFill>
            </a:endParaRPr>
          </a:p>
        </p:txBody>
      </p:sp>
      <p:sp>
        <p:nvSpPr>
          <p:cNvPr id="3" name="Объект 2"/>
          <p:cNvSpPr>
            <a:spLocks noGrp="1"/>
          </p:cNvSpPr>
          <p:nvPr>
            <p:ph idx="1"/>
          </p:nvPr>
        </p:nvSpPr>
        <p:spPr>
          <a:xfrm>
            <a:off x="4862944" y="2369126"/>
            <a:ext cx="6788729" cy="4488874"/>
          </a:xfrm>
        </p:spPr>
        <p:txBody>
          <a:bodyPr>
            <a:normAutofit/>
          </a:bodyPr>
          <a:lstStyle/>
          <a:p>
            <a:pPr marL="0" indent="0">
              <a:buNone/>
            </a:pPr>
            <a:r>
              <a:rPr lang="ru-RU" sz="2200" b="1" dirty="0" smtClean="0">
                <a:solidFill>
                  <a:srgbClr val="C00000"/>
                </a:solidFill>
              </a:rPr>
              <a:t>   Обучающиеся знакомятся с метеоплощадкой, приборами для изучения погоды, уточняют само понятие «погода», расширяют и закрепляют знания детей о народных приметах, пословицах и поговорках. </a:t>
            </a:r>
          </a:p>
          <a:p>
            <a:pPr marL="0" indent="0">
              <a:buNone/>
            </a:pPr>
            <a:r>
              <a:rPr lang="ru-RU" sz="2200" b="1" dirty="0">
                <a:solidFill>
                  <a:srgbClr val="C00000"/>
                </a:solidFill>
              </a:rPr>
              <a:t> </a:t>
            </a:r>
            <a:r>
              <a:rPr lang="ru-RU" sz="2200" b="1" dirty="0" smtClean="0">
                <a:solidFill>
                  <a:srgbClr val="C00000"/>
                </a:solidFill>
              </a:rPr>
              <a:t>  Перед дошкольниками ставятся такие актуальные на сегодняшний день вопросы, как «Нужна ли человеку природа</a:t>
            </a:r>
            <a:r>
              <a:rPr lang="en-GB" sz="2200" b="1" dirty="0" smtClean="0">
                <a:solidFill>
                  <a:srgbClr val="C00000"/>
                </a:solidFill>
              </a:rPr>
              <a:t>?</a:t>
            </a:r>
            <a:r>
              <a:rPr lang="ru-RU" sz="2200" b="1" dirty="0" smtClean="0">
                <a:solidFill>
                  <a:srgbClr val="C00000"/>
                </a:solidFill>
              </a:rPr>
              <a:t>», «Что угрожает природе</a:t>
            </a:r>
            <a:r>
              <a:rPr lang="ru-RU" sz="2200" b="1" dirty="0">
                <a:solidFill>
                  <a:srgbClr val="C00000"/>
                </a:solidFill>
              </a:rPr>
              <a:t> </a:t>
            </a:r>
            <a:r>
              <a:rPr lang="ru-RU" sz="2200" b="1" dirty="0" smtClean="0">
                <a:solidFill>
                  <a:srgbClr val="C00000"/>
                </a:solidFill>
              </a:rPr>
              <a:t>и как её сберечь</a:t>
            </a:r>
            <a:r>
              <a:rPr lang="en-GB" sz="2200" b="1" dirty="0" smtClean="0">
                <a:solidFill>
                  <a:srgbClr val="C00000"/>
                </a:solidFill>
              </a:rPr>
              <a:t>?</a:t>
            </a:r>
            <a:r>
              <a:rPr lang="ru-RU" sz="2200" b="1" dirty="0" smtClean="0">
                <a:solidFill>
                  <a:srgbClr val="C00000"/>
                </a:solidFill>
              </a:rPr>
              <a:t>», «Для чего человеку нужны растения</a:t>
            </a:r>
            <a:r>
              <a:rPr lang="en-GB" sz="2200" b="1" dirty="0" smtClean="0">
                <a:solidFill>
                  <a:srgbClr val="C00000"/>
                </a:solidFill>
              </a:rPr>
              <a:t>?</a:t>
            </a:r>
            <a:r>
              <a:rPr lang="ru-RU" sz="2200" b="1" dirty="0" smtClean="0">
                <a:solidFill>
                  <a:srgbClr val="C00000"/>
                </a:solidFill>
              </a:rPr>
              <a:t>»</a:t>
            </a:r>
            <a:endParaRPr lang="ru-RU" sz="2200" b="1" dirty="0">
              <a:solidFill>
                <a:srgbClr val="C00000"/>
              </a:solidFill>
            </a:endParaRPr>
          </a:p>
        </p:txBody>
      </p:sp>
      <p:pic>
        <p:nvPicPr>
          <p:cNvPr id="4098" name="Picture 2" descr="C:\Users\Security\Desktop\atoko8FjCQ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405" y="803564"/>
            <a:ext cx="4364759" cy="581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36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3042611" cy="658091"/>
          </a:xfrm>
        </p:spPr>
        <p:txBody>
          <a:bodyPr>
            <a:normAutofit/>
          </a:bodyPr>
          <a:lstStyle/>
          <a:p>
            <a:endParaRPr lang="ru-RU" dirty="0"/>
          </a:p>
        </p:txBody>
      </p:sp>
      <p:sp>
        <p:nvSpPr>
          <p:cNvPr id="3" name="Объект 2"/>
          <p:cNvSpPr>
            <a:spLocks noGrp="1"/>
          </p:cNvSpPr>
          <p:nvPr>
            <p:ph idx="1"/>
          </p:nvPr>
        </p:nvSpPr>
        <p:spPr>
          <a:xfrm>
            <a:off x="4779818" y="609601"/>
            <a:ext cx="6539345" cy="5805054"/>
          </a:xfrm>
        </p:spPr>
        <p:txBody>
          <a:bodyPr>
            <a:normAutofit/>
          </a:bodyPr>
          <a:lstStyle/>
          <a:p>
            <a:pPr marL="0" indent="0">
              <a:buNone/>
            </a:pPr>
            <a:r>
              <a:rPr lang="ru-RU" sz="2200" b="1" dirty="0" smtClean="0">
                <a:solidFill>
                  <a:srgbClr val="C00000"/>
                </a:solidFill>
              </a:rPr>
              <a:t>При знакомстве с барометром </a:t>
            </a:r>
            <a:r>
              <a:rPr lang="ru-RU" sz="2200" b="1" dirty="0" smtClean="0">
                <a:solidFill>
                  <a:srgbClr val="C00000"/>
                </a:solidFill>
              </a:rPr>
              <a:t>у ребят  </a:t>
            </a:r>
            <a:r>
              <a:rPr lang="ru-RU" sz="2200" b="1" dirty="0" smtClean="0">
                <a:solidFill>
                  <a:srgbClr val="C00000"/>
                </a:solidFill>
              </a:rPr>
              <a:t>закрепляются </a:t>
            </a:r>
            <a:r>
              <a:rPr lang="ru-RU" sz="2200" b="1" dirty="0" smtClean="0">
                <a:solidFill>
                  <a:srgbClr val="C00000"/>
                </a:solidFill>
              </a:rPr>
              <a:t>понятия</a:t>
            </a:r>
            <a:r>
              <a:rPr lang="ru-RU" sz="2200" b="1" dirty="0" smtClean="0">
                <a:solidFill>
                  <a:srgbClr val="C00000"/>
                </a:solidFill>
              </a:rPr>
              <a:t> </a:t>
            </a:r>
            <a:r>
              <a:rPr lang="ru-RU" sz="2200" b="1" dirty="0" smtClean="0">
                <a:solidFill>
                  <a:srgbClr val="C00000"/>
                </a:solidFill>
              </a:rPr>
              <a:t>«пасмурно», «ясно», расширяются знания о приборах. Посредством знакомства с компасом у обучающихся уточняются знания о частях света, о том, как работает компас.</a:t>
            </a:r>
          </a:p>
          <a:p>
            <a:pPr marL="0" indent="0">
              <a:buNone/>
            </a:pPr>
            <a:r>
              <a:rPr lang="ru-RU" sz="2200" b="1" dirty="0" smtClean="0">
                <a:solidFill>
                  <a:srgbClr val="C00000"/>
                </a:solidFill>
              </a:rPr>
              <a:t>Практика работы с детьми на метеостанции показывает, что </a:t>
            </a:r>
            <a:r>
              <a:rPr lang="ru-RU" sz="2200" b="1" dirty="0" smtClean="0">
                <a:solidFill>
                  <a:srgbClr val="C00000"/>
                </a:solidFill>
              </a:rPr>
              <a:t>воспитанники</a:t>
            </a:r>
            <a:r>
              <a:rPr lang="ru-RU" sz="2200" b="1" dirty="0" smtClean="0">
                <a:solidFill>
                  <a:srgbClr val="C00000"/>
                </a:solidFill>
              </a:rPr>
              <a:t> </a:t>
            </a:r>
            <a:r>
              <a:rPr lang="ru-RU" sz="2200" b="1" dirty="0" smtClean="0">
                <a:solidFill>
                  <a:srgbClr val="C00000"/>
                </a:solidFill>
              </a:rPr>
              <a:t>получают разносторонние сведения о погодных условиях природы и необходимую стимуляцию для формирования экологического сознания, обогащает экологические знания у дошкольников, вовлекает и заинтересовывает воспитанников в дальнейшую экологическую деятельность</a:t>
            </a:r>
            <a:endParaRPr lang="ru-RU" sz="2200" b="1" dirty="0">
              <a:solidFill>
                <a:srgbClr val="C00000"/>
              </a:solidFill>
            </a:endParaRPr>
          </a:p>
        </p:txBody>
      </p:sp>
      <p:pic>
        <p:nvPicPr>
          <p:cNvPr id="13314" name="Picture 2" descr="C:\Users\Security\Desktop\Методист\Конференция 16.02.2021\20210128_104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75450" y="1299613"/>
            <a:ext cx="5663674" cy="424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07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478</TotalTime>
  <Words>1366</Words>
  <Application>Microsoft Office PowerPoint</Application>
  <PresentationFormat>Широкоэкранный</PresentationFormat>
  <Paragraphs>64</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Times New Roman</vt:lpstr>
      <vt:lpstr>Trebuchet MS</vt:lpstr>
      <vt:lpstr>Verdana</vt:lpstr>
      <vt:lpstr>Wingdings 3</vt:lpstr>
      <vt:lpstr>Грань</vt:lpstr>
      <vt:lpstr>Муниципальное общеобразовательное бюджетное учреждение «Средняя общеобразовательная школа                                                                             «Агалатовский Центр образования»                                                                       (дошкольное отделение)</vt:lpstr>
      <vt:lpstr> Природа Земли всегда волновала человечество, а  изменения погоды волновало вдвойне. Вымирание динозавров, населяющих нашу планету, связывают именно с изменением погоды на планете, а аномальные температуры или необычные изменения во временах года заставляют метеорологов и синоптиков лишний раз убеждаться в том, что с погодой в последнее время происходят постоянные изменения. Чтобы ответить на вопрос: «Как дела обстоят у нас в местности?» и «Какие изменения происходят в природе?» дошкольники, а затем и школьники проводят анализ проявлений сезонности элементов погоды на территории Ленинградской области.</vt:lpstr>
      <vt:lpstr>Презентация PowerPoint</vt:lpstr>
      <vt:lpstr>Общими задачами исследования                     погодных условий являются: - дать определение «погоды» и её элементов; - наблюдение за погодой на территории Ленинградской области; - обработка полученного материала; Методы исследования: в дошкольном отделении Муниципального общеобразовательного бюджетного учреждения, экологическое воспитание обучающихся проводится через поисково-исследовательскую деятельность на метеоплощадке, наблюдения, труд в природе.   </vt:lpstr>
      <vt:lpstr>Метеостанция в дошкольном отделении</vt:lpstr>
      <vt:lpstr>Презентация PowerPoint</vt:lpstr>
      <vt:lpstr>Презентация PowerPoint</vt:lpstr>
      <vt:lpstr>В дошкольном отделении мы планируем деятельность педагога с обучающимися на метеоплощадке, наблюдение и труд в природе.</vt:lpstr>
      <vt:lpstr>Презентация PowerPoint</vt:lpstr>
      <vt:lpstr>Из истории можно получить ответ на вопрос: «Когда и для чего появились календари природы?»</vt:lpstr>
      <vt:lpstr>Работа с календарём природы</vt:lpstr>
      <vt:lpstr>Опыт работы в этом направлении всегда показывает: </vt:lpstr>
      <vt:lpstr>Презентация PowerPoint</vt:lpstr>
      <vt:lpstr> Ведение календаря погоды в подготовительной группе имеет свои особенности. Ежедневно после прогулки, на которой ребята подготовительной группы наблюдают за погодой, они под руководством воспитателя, значками изображают погоду, пользуясь знакомыми им условными обозначениями. Особый интерес вызывает составление итоговой сводки – дети удивляются тому, какое количество солнечных, пасмурных или дождливых дней было в том или другом месяце. То есть они учатся обнаруживать временные и причинные связи, устанавливают простейшие закономерности. Необходимо создавать условия для работы с календарём погоды, так как это является первой и самой простой ступенью к формированию навыков исследовательской деятельности.</vt:lpstr>
      <vt:lpstr>Преемственность образовательных технологий: от дошкольников к школьникам.</vt:lpstr>
      <vt:lpstr>Презентация PowerPoint</vt:lpstr>
      <vt:lpstr>Работа по наблюдению за погодой</vt:lpstr>
      <vt:lpstr>Решение задач на изменение                     элементов погоды</vt:lpstr>
      <vt:lpstr>Антициклон Мороз и солнце; день чудесный! Ещё ты дремлешь, друг прелестный…..  (А.С. Пушкин) Задание:  Сделайте предположение о показаниях температуры, давления и ветра при антициклональной погоде. </vt:lpstr>
      <vt:lpstr>Задания ВПР – 6 класс</vt:lpstr>
      <vt:lpstr>Задания ВПР – 7 и 8 классы</vt:lpstr>
      <vt:lpstr>Задания ОГЭ – 9 класс</vt:lpstr>
      <vt:lpstr>Задания ЕГЭ – 11 класс В пунктах, обозначенных на рисунке цифрами» одновременно проводятся измерения атмосферного давления. Расположите эти пункты в порядке повышения в них атмосферного давления (от наиболее низкого к наиболее высокому). Запишите в ответ получившуюся последовательность цифр.</vt:lpstr>
      <vt:lpstr>Географический практикум –                   работа на результат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бюджетное учреждение «Средняя общеобразовательная школа                                              «Агалатовский Центр образования»                                                                       (дошкольное отделение)</dc:title>
  <dc:creator>Vosp7</dc:creator>
  <cp:lastModifiedBy>Vosp7</cp:lastModifiedBy>
  <cp:revision>58</cp:revision>
  <dcterms:created xsi:type="dcterms:W3CDTF">2021-01-25T09:54:52Z</dcterms:created>
  <dcterms:modified xsi:type="dcterms:W3CDTF">2021-02-16T09:25:30Z</dcterms:modified>
</cp:coreProperties>
</file>