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3" r:id="rId1"/>
  </p:sldMasterIdLst>
  <p:sldIdLst>
    <p:sldId id="256" r:id="rId2"/>
    <p:sldId id="257" r:id="rId3"/>
    <p:sldId id="265" r:id="rId4"/>
    <p:sldId id="266" r:id="rId5"/>
    <p:sldId id="267" r:id="rId6"/>
    <p:sldId id="268" r:id="rId7"/>
    <p:sldId id="269" r:id="rId8"/>
    <p:sldId id="275" r:id="rId9"/>
    <p:sldId id="258" r:id="rId10"/>
    <p:sldId id="270" r:id="rId11"/>
    <p:sldId id="271" r:id="rId12"/>
    <p:sldId id="272" r:id="rId13"/>
    <p:sldId id="273" r:id="rId14"/>
    <p:sldId id="259" r:id="rId15"/>
    <p:sldId id="276" r:id="rId16"/>
    <p:sldId id="274" r:id="rId1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BA41E6D9-D015-4691-9A6F-B0949582C3C9}">
          <p14:sldIdLst>
            <p14:sldId id="256"/>
            <p14:sldId id="257"/>
            <p14:sldId id="265"/>
            <p14:sldId id="266"/>
            <p14:sldId id="267"/>
            <p14:sldId id="268"/>
            <p14:sldId id="269"/>
            <p14:sldId id="275"/>
            <p14:sldId id="258"/>
            <p14:sldId id="270"/>
            <p14:sldId id="271"/>
            <p14:sldId id="272"/>
            <p14:sldId id="273"/>
            <p14:sldId id="259"/>
            <p14:sldId id="276"/>
            <p14:sldId id="274"/>
          </p14:sldIdLst>
        </p14:section>
        <p14:section name="Раздел без заголовка" id="{F8C99A57-52E9-40ED-ACA0-CCD1F577A7D7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Ольга Викторовна Шакулова" initials="ОВШ" lastIdx="3" clrIdx="0">
    <p:extLst>
      <p:ext uri="{19B8F6BF-5375-455C-9EA6-DF929625EA0E}">
        <p15:presenceInfo xmlns:p15="http://schemas.microsoft.com/office/powerpoint/2012/main" userId="S-1-5-21-80650577-445742485-4239126788-165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33D2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98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34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2-09-26T10:27:39.020" idx="2">
    <p:pos x="10" y="10"/>
    <p:text>длоаждормплочяаимлочстм</p:text>
    <p:extLst>
      <p:ext uri="{C676402C-5697-4E1C-873F-D02D1690AC5C}">
        <p15:threadingInfo xmlns:p15="http://schemas.microsoft.com/office/powerpoint/2012/main" timeZoneBias="-180"/>
      </p:ext>
    </p:extLst>
  </p:cm>
</p:cmLst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C521E-9328-458A-A896-6EA9DBB51F5E}" type="datetimeFigureOut">
              <a:rPr lang="ru-RU" smtClean="0"/>
              <a:t>05.10.2022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82DA8-3A9F-4DE7-B353-D452A8A556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38168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C521E-9328-458A-A896-6EA9DBB51F5E}" type="datetimeFigureOut">
              <a:rPr lang="ru-RU" smtClean="0"/>
              <a:t>05.10.2022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82DA8-3A9F-4DE7-B353-D452A8A556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6350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C521E-9328-458A-A896-6EA9DBB51F5E}" type="datetimeFigureOut">
              <a:rPr lang="ru-RU" smtClean="0"/>
              <a:t>05.10.2022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82DA8-3A9F-4DE7-B353-D452A8A55600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6984289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C521E-9328-458A-A896-6EA9DBB51F5E}" type="datetimeFigureOut">
              <a:rPr lang="ru-RU" smtClean="0"/>
              <a:t>05.10.2022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82DA8-3A9F-4DE7-B353-D452A8A556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44774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C521E-9328-458A-A896-6EA9DBB51F5E}" type="datetimeFigureOut">
              <a:rPr lang="ru-RU" smtClean="0"/>
              <a:t>05.10.2022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82DA8-3A9F-4DE7-B353-D452A8A55600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7180537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C521E-9328-458A-A896-6EA9DBB51F5E}" type="datetimeFigureOut">
              <a:rPr lang="ru-RU" smtClean="0"/>
              <a:t>05.10.2022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82DA8-3A9F-4DE7-B353-D452A8A556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21469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C521E-9328-458A-A896-6EA9DBB51F5E}" type="datetimeFigureOut">
              <a:rPr lang="ru-RU" smtClean="0"/>
              <a:t>05.10.2022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82DA8-3A9F-4DE7-B353-D452A8A556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00380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C521E-9328-458A-A896-6EA9DBB51F5E}" type="datetimeFigureOut">
              <a:rPr lang="ru-RU" smtClean="0"/>
              <a:t>05.10.2022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82DA8-3A9F-4DE7-B353-D452A8A556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63482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C521E-9328-458A-A896-6EA9DBB51F5E}" type="datetimeFigureOut">
              <a:rPr lang="ru-RU" smtClean="0"/>
              <a:t>05.10.2022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82DA8-3A9F-4DE7-B353-D452A8A556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67623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C521E-9328-458A-A896-6EA9DBB51F5E}" type="datetimeFigureOut">
              <a:rPr lang="ru-RU" smtClean="0"/>
              <a:t>05.10.2022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82DA8-3A9F-4DE7-B353-D452A8A556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46700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C521E-9328-458A-A896-6EA9DBB51F5E}" type="datetimeFigureOut">
              <a:rPr lang="ru-RU" smtClean="0"/>
              <a:t>05.10.2022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82DA8-3A9F-4DE7-B353-D452A8A556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84860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C521E-9328-458A-A896-6EA9DBB51F5E}" type="datetimeFigureOut">
              <a:rPr lang="ru-RU" smtClean="0"/>
              <a:t>05.10.2022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82DA8-3A9F-4DE7-B353-D452A8A556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23007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C521E-9328-458A-A896-6EA9DBB51F5E}" type="datetimeFigureOut">
              <a:rPr lang="ru-RU" smtClean="0"/>
              <a:t>05.10.2022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82DA8-3A9F-4DE7-B353-D452A8A556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22562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C521E-9328-458A-A896-6EA9DBB51F5E}" type="datetimeFigureOut">
              <a:rPr lang="ru-RU" smtClean="0"/>
              <a:t>05.10.2022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82DA8-3A9F-4DE7-B353-D452A8A556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38557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C521E-9328-458A-A896-6EA9DBB51F5E}" type="datetimeFigureOut">
              <a:rPr lang="ru-RU" smtClean="0"/>
              <a:t>05.10.2022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82DA8-3A9F-4DE7-B353-D452A8A556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73983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82DA8-3A9F-4DE7-B353-D452A8A55600}" type="slidenum">
              <a:rPr lang="ru-RU" smtClean="0"/>
              <a:t>‹#›</a:t>
            </a:fld>
            <a:endParaRPr lang="ru-R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C521E-9328-458A-A896-6EA9DBB51F5E}" type="datetimeFigureOut">
              <a:rPr lang="ru-RU" smtClean="0"/>
              <a:t>05.10.2022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6168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5C521E-9328-458A-A896-6EA9DBB51F5E}" type="datetimeFigureOut">
              <a:rPr lang="ru-RU" smtClean="0"/>
              <a:t>05.10.2022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C4082DA8-3A9F-4DE7-B353-D452A8A556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18687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4" r:id="rId1"/>
    <p:sldLayoutId id="2147483845" r:id="rId2"/>
    <p:sldLayoutId id="2147483846" r:id="rId3"/>
    <p:sldLayoutId id="2147483847" r:id="rId4"/>
    <p:sldLayoutId id="2147483848" r:id="rId5"/>
    <p:sldLayoutId id="2147483849" r:id="rId6"/>
    <p:sldLayoutId id="2147483850" r:id="rId7"/>
    <p:sldLayoutId id="2147483851" r:id="rId8"/>
    <p:sldLayoutId id="2147483852" r:id="rId9"/>
    <p:sldLayoutId id="2147483853" r:id="rId10"/>
    <p:sldLayoutId id="2147483854" r:id="rId11"/>
    <p:sldLayoutId id="2147483855" r:id="rId12"/>
    <p:sldLayoutId id="2147483856" r:id="rId13"/>
    <p:sldLayoutId id="2147483857" r:id="rId14"/>
    <p:sldLayoutId id="2147483858" r:id="rId15"/>
    <p:sldLayoutId id="21474838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comments" Target="../comments/comment1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96874" y="2106869"/>
            <a:ext cx="10058400" cy="2328280"/>
          </a:xfrm>
        </p:spPr>
        <p:txBody>
          <a:bodyPr>
            <a:normAutofit fontScale="90000"/>
          </a:bodyPr>
          <a:lstStyle/>
          <a:p>
            <a:pPr algn="ctr"/>
            <a:b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Ресурсы центра «Точка роста» </a:t>
            </a:r>
            <a:br>
              <a:rPr lang="ru-RU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инструмент формирования функциональной грамотности обучающихся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7060" y="0"/>
            <a:ext cx="2604940" cy="184030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384223" cy="99969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650966" y="6142657"/>
            <a:ext cx="54747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Агалатово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26.09.2022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Руководитель центра «Точка роста» Шакулова О.В.</a:t>
            </a:r>
          </a:p>
        </p:txBody>
      </p:sp>
    </p:spTree>
    <p:extLst>
      <p:ext uri="{BB962C8B-B14F-4D97-AF65-F5344CB8AC3E}">
        <p14:creationId xmlns:p14="http://schemas.microsoft.com/office/powerpoint/2010/main" val="36593301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FBC2607-9729-D48D-67DC-986633D19331}"/>
              </a:ext>
            </a:extLst>
          </p:cNvPr>
          <p:cNvSpPr txBox="1"/>
          <p:nvPr/>
        </p:nvSpPr>
        <p:spPr>
          <a:xfrm>
            <a:off x="2965329" y="272058"/>
            <a:ext cx="610318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defTabSz="844083">
              <a:spcBef>
                <a:spcPct val="0"/>
              </a:spcBef>
              <a:defRPr/>
            </a:pPr>
            <a:r>
              <a:rPr lang="ru-RU" sz="1800" b="1" dirty="0">
                <a:solidFill>
                  <a:srgbClr val="0072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Цифровая лаборатория</a:t>
            </a:r>
            <a:r>
              <a:rPr lang="en-US" sz="1800" b="1" dirty="0">
                <a:solidFill>
                  <a:srgbClr val="0072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800" b="1" dirty="0">
                <a:solidFill>
                  <a:srgbClr val="0072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ученическая </a:t>
            </a:r>
            <a:r>
              <a:rPr lang="en-US" sz="1800" b="1" dirty="0">
                <a:solidFill>
                  <a:srgbClr val="0072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VERNIER</a:t>
            </a:r>
            <a:r>
              <a:rPr lang="ru-RU" sz="1800" b="1" dirty="0">
                <a:solidFill>
                  <a:srgbClr val="0072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(физика, химия, биология)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D8111DA-560C-E26A-5784-3EE687D8313E}"/>
              </a:ext>
            </a:extLst>
          </p:cNvPr>
          <p:cNvSpPr txBox="1"/>
          <p:nvPr/>
        </p:nvSpPr>
        <p:spPr>
          <a:xfrm>
            <a:off x="6185485" y="1085940"/>
            <a:ext cx="564184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Цифровые датчики </a:t>
            </a:r>
            <a:r>
              <a:rPr lang="en-US" sz="2000" dirty="0"/>
              <a:t>VERNIER</a:t>
            </a:r>
            <a:r>
              <a:rPr lang="ru-RU" sz="2000" dirty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/>
              <a:t>Датчик электропроводности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/>
              <a:t>Датчик рН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/>
              <a:t>Датчик расстояния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/>
              <a:t>Датчик температуры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/>
              <a:t>Датчик абсолютного давления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/>
              <a:t>Осциллографический датчик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B6D1052-1F36-0B48-FDB9-3A669235A86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53"/>
          <a:stretch/>
        </p:blipFill>
        <p:spPr>
          <a:xfrm>
            <a:off x="460406" y="1198083"/>
            <a:ext cx="4572762" cy="348373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AA73B79-0836-5DF3-4CD4-B72F32707975}"/>
              </a:ext>
            </a:extLst>
          </p:cNvPr>
          <p:cNvSpPr txBox="1"/>
          <p:nvPr/>
        </p:nvSpPr>
        <p:spPr>
          <a:xfrm>
            <a:off x="6016923" y="4294632"/>
            <a:ext cx="55504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Программное обеспечение: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/>
              <a:t>Цифровая лаборатория «Радуга»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Vernier Graphical Analysis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7848383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1BC8585-7076-18CE-5309-0A430A6E8CA8}"/>
              </a:ext>
            </a:extLst>
          </p:cNvPr>
          <p:cNvSpPr txBox="1"/>
          <p:nvPr/>
        </p:nvSpPr>
        <p:spPr>
          <a:xfrm>
            <a:off x="1285336" y="457200"/>
            <a:ext cx="90663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ДЕМОНСТРАЦИЯ  ИСПОЛЬЗОВАНИЯ  ОБОРУДОВАНИЯ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C5EF7AB-8B6D-2541-D8D1-AC6B285FEE45}"/>
              </a:ext>
            </a:extLst>
          </p:cNvPr>
          <p:cNvSpPr txBox="1"/>
          <p:nvPr/>
        </p:nvSpPr>
        <p:spPr>
          <a:xfrm>
            <a:off x="438912" y="1832579"/>
            <a:ext cx="384962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err="1"/>
              <a:t>Инфографика</a:t>
            </a:r>
            <a:r>
              <a:rPr lang="ru-RU" sz="2400" dirty="0"/>
              <a:t> – графический способ подачи информации, данных и знаний целью которого является быстро и четко преподносить сложную информацию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2EB6744-6652-E265-16E1-7715F6367B4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1891"/>
          <a:stretch/>
        </p:blipFill>
        <p:spPr>
          <a:xfrm>
            <a:off x="4824466" y="1362456"/>
            <a:ext cx="6461760" cy="4133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5954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89756E2-5052-99CA-B215-2B334D2FF6BB}"/>
              </a:ext>
            </a:extLst>
          </p:cNvPr>
          <p:cNvSpPr txBox="1"/>
          <p:nvPr/>
        </p:nvSpPr>
        <p:spPr>
          <a:xfrm>
            <a:off x="2749669" y="505447"/>
            <a:ext cx="61031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800" b="1" dirty="0">
                <a:solidFill>
                  <a:srgbClr val="002060"/>
                </a:solidFill>
              </a:rPr>
              <a:t>Изменение температуры тела в различных условиях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59E63EA-9DD5-A4D6-9B49-227307EF3624}"/>
              </a:ext>
            </a:extLst>
          </p:cNvPr>
          <p:cNvSpPr txBox="1"/>
          <p:nvPr/>
        </p:nvSpPr>
        <p:spPr>
          <a:xfrm>
            <a:off x="317020" y="1519550"/>
            <a:ext cx="4660422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1" dirty="0"/>
              <a:t>Оборудование: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800" dirty="0"/>
              <a:t>Лабораторный штатив с лапкой – 2 </a:t>
            </a:r>
            <a:r>
              <a:rPr lang="ru-RU" sz="1800" dirty="0" err="1"/>
              <a:t>шт</a:t>
            </a:r>
            <a:r>
              <a:rPr lang="ru-RU" sz="1800" dirty="0"/>
              <a:t>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800" dirty="0"/>
              <a:t>Две одинаковые пробирки с водой;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800" dirty="0"/>
              <a:t>Вентилятор;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800" dirty="0"/>
              <a:t>Лампа накаливания 100-150 Вт;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800" dirty="0"/>
              <a:t>Кусочек хлопчатобумажной ткани;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800" dirty="0"/>
              <a:t>Ноутбук;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800" dirty="0"/>
              <a:t>Измерительный интерфейс;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800" dirty="0"/>
              <a:t>Датчик температуры – 2шт.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CFE3DAE-076F-864F-F832-1185553358D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34" t="2534"/>
          <a:stretch/>
        </p:blipFill>
        <p:spPr>
          <a:xfrm>
            <a:off x="5127468" y="1519550"/>
            <a:ext cx="6272784" cy="4279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7104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861FD6B-AD2B-9831-F541-744E2FDFFA24}"/>
              </a:ext>
            </a:extLst>
          </p:cNvPr>
          <p:cNvSpPr txBox="1"/>
          <p:nvPr/>
        </p:nvSpPr>
        <p:spPr>
          <a:xfrm>
            <a:off x="2585768" y="574459"/>
            <a:ext cx="610318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</a:rPr>
              <a:t>Колебания тела на пружине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A6AEE0-FC9F-B1A1-B665-44221D20BFC9}"/>
              </a:ext>
            </a:extLst>
          </p:cNvPr>
          <p:cNvSpPr txBox="1"/>
          <p:nvPr/>
        </p:nvSpPr>
        <p:spPr>
          <a:xfrm>
            <a:off x="701472" y="1115539"/>
            <a:ext cx="6103188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1" dirty="0"/>
              <a:t>Оборудование: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800" dirty="0"/>
              <a:t>Лабораторный штатив с лапкой;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800" dirty="0"/>
              <a:t>Груз на пружине;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800" dirty="0"/>
              <a:t>Ноутбук;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800" dirty="0"/>
              <a:t>Измерительный интерфейс;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800" dirty="0"/>
              <a:t>Датчик положения (движения).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DE5B6AB-0B93-DA29-DDE6-38CECA6E4D0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237" r="2474"/>
          <a:stretch/>
        </p:blipFill>
        <p:spPr>
          <a:xfrm>
            <a:off x="8188912" y="786384"/>
            <a:ext cx="2834640" cy="5285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3908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 txBox="1">
            <a:spLocks noGrp="1"/>
          </p:cNvSpPr>
          <p:nvPr>
            <p:ph type="title"/>
          </p:nvPr>
        </p:nvSpPr>
        <p:spPr>
          <a:xfrm>
            <a:off x="677335" y="129766"/>
            <a:ext cx="105283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«Точка роста» в решении задач формирования функциональной грамотности</a:t>
            </a:r>
          </a:p>
        </p:txBody>
      </p:sp>
      <p:sp>
        <p:nvSpPr>
          <p:cNvPr id="9" name="Объект 8"/>
          <p:cNvSpPr>
            <a:spLocks noGrp="1"/>
          </p:cNvSpPr>
          <p:nvPr>
            <p:ph sz="half" idx="1"/>
          </p:nvPr>
        </p:nvSpPr>
        <p:spPr>
          <a:xfrm>
            <a:off x="777977" y="2195980"/>
            <a:ext cx="9634563" cy="3880772"/>
          </a:xfrm>
        </p:spPr>
        <p:txBody>
          <a:bodyPr>
            <a:normAutofit fontScale="85000" lnSpcReduction="20000"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Использование лабораторного оборудования центра «Точка роста» эффективно решает задачи опытно-экспериментальной деятельности,  формирования и расширения представлений у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детей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об объектах живой и неживой природы через практическое самостоятельное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познание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342900" lvl="0" indent="-342900" algn="just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приобретение навыков планирования эксперимента в соответствии с поставленной задачей;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Формирование умений выбирать рациональный метод измерений; выполнять эксперимент и обрабатывать его результаты; критически оценивать полученную информацию;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способствовать развитию навыка самоорганизации, самоконтроля, самооценки и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взаимооценки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1000"/>
              </a:spcAft>
              <a:buFont typeface="Symbol" panose="05050102010706020507" pitchFamily="18" charset="2"/>
              <a:buChar char=""/>
            </a:pP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способствовать формированию менеджерских, коммуникативных, презентационных умений и навыков;</a:t>
            </a:r>
          </a:p>
          <a:p>
            <a:pPr marL="342900" lvl="0" indent="-342900" algn="just">
              <a:lnSpc>
                <a:spcPct val="115000"/>
              </a:lnSpc>
              <a:spcAft>
                <a:spcPts val="1000"/>
              </a:spcAft>
              <a:buFont typeface="Symbol" panose="05050102010706020507" pitchFamily="18" charset="2"/>
              <a:buChar char=""/>
            </a:pP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формирование</a:t>
            </a:r>
            <a:r>
              <a:rPr lang="ru-RU" sz="18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</a:t>
            </a:r>
            <a:r>
              <a:rPr lang="ru-RU" sz="1800" spc="-28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учащихся</a:t>
            </a:r>
            <a:r>
              <a:rPr lang="ru-RU" sz="18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экологического</a:t>
            </a:r>
            <a:r>
              <a:rPr lang="ru-RU" sz="18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мышления</a:t>
            </a:r>
            <a:r>
              <a:rPr lang="ru-RU" sz="18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на</a:t>
            </a:r>
            <a:r>
              <a:rPr lang="ru-RU" sz="18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основе</a:t>
            </a:r>
            <a:r>
              <a:rPr lang="ru-RU" sz="18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понимания</a:t>
            </a:r>
            <a:r>
              <a:rPr lang="ru-RU" sz="18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взаимосвязи</a:t>
            </a:r>
            <a:r>
              <a:rPr lang="ru-RU" sz="18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человека</a:t>
            </a:r>
            <a:r>
              <a:rPr lang="ru-RU" sz="18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</a:t>
            </a:r>
            <a:r>
              <a:rPr lang="ru-RU" sz="18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окружающей природы, экологической</a:t>
            </a:r>
            <a:r>
              <a:rPr lang="ru-RU" sz="18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ответственности;</a:t>
            </a:r>
            <a:endParaRPr lang="ru-RU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  <a:buFont typeface="Symbol" panose="05050102010706020507" pitchFamily="18" charset="2"/>
              <a:buChar char=""/>
            </a:pPr>
            <a:r>
              <a:rPr lang="ru-RU" sz="1800" dirty="0">
                <a:effectLst/>
                <a:latin typeface="Times New Roman" panose="02020603050405020304" pitchFamily="18" charset="0"/>
                <a:ea typeface="Symbol" panose="05050102010706020507" pitchFamily="18" charset="2"/>
                <a:cs typeface="Symbol" panose="05050102010706020507" pitchFamily="18" charset="2"/>
              </a:rPr>
              <a:t>Формирование </a:t>
            </a:r>
            <a:r>
              <a:rPr lang="ru-RU" sz="1800" spc="135" dirty="0">
                <a:effectLst/>
                <a:latin typeface="Times New Roman" panose="02020603050405020304" pitchFamily="18" charset="0"/>
                <a:ea typeface="Symbol" panose="05050102010706020507" pitchFamily="18" charset="2"/>
                <a:cs typeface="Symbol" panose="05050102010706020507" pitchFamily="18" charset="2"/>
              </a:rPr>
              <a:t> </a:t>
            </a:r>
            <a:r>
              <a:rPr lang="ru-RU" sz="1800" dirty="0">
                <a:effectLst/>
                <a:latin typeface="Times New Roman" panose="02020603050405020304" pitchFamily="18" charset="0"/>
                <a:ea typeface="Symbol" panose="05050102010706020507" pitchFamily="18" charset="2"/>
                <a:cs typeface="Symbol" panose="05050102010706020507" pitchFamily="18" charset="2"/>
              </a:rPr>
              <a:t>убежденности</a:t>
            </a:r>
            <a:r>
              <a:rPr lang="ru-RU" sz="1800" spc="125" dirty="0">
                <a:effectLst/>
                <a:latin typeface="Times New Roman" panose="02020603050405020304" pitchFamily="18" charset="0"/>
                <a:ea typeface="Symbol" panose="05050102010706020507" pitchFamily="18" charset="2"/>
                <a:cs typeface="Symbol" panose="05050102010706020507" pitchFamily="18" charset="2"/>
              </a:rPr>
              <a:t> </a:t>
            </a:r>
            <a:r>
              <a:rPr lang="ru-RU" sz="1800" dirty="0">
                <a:effectLst/>
                <a:latin typeface="Times New Roman" panose="02020603050405020304" pitchFamily="18" charset="0"/>
                <a:ea typeface="Symbol" panose="05050102010706020507" pitchFamily="18" charset="2"/>
                <a:cs typeface="Symbol" panose="05050102010706020507" pitchFamily="18" charset="2"/>
              </a:rPr>
              <a:t>в</a:t>
            </a:r>
            <a:r>
              <a:rPr lang="ru-RU" sz="1800" spc="120" dirty="0">
                <a:effectLst/>
                <a:latin typeface="Times New Roman" panose="02020603050405020304" pitchFamily="18" charset="0"/>
                <a:ea typeface="Symbol" panose="05050102010706020507" pitchFamily="18" charset="2"/>
                <a:cs typeface="Symbol" panose="05050102010706020507" pitchFamily="18" charset="2"/>
              </a:rPr>
              <a:t> </a:t>
            </a:r>
            <a:r>
              <a:rPr lang="ru-RU" sz="1800" dirty="0">
                <a:effectLst/>
                <a:latin typeface="Times New Roman" panose="02020603050405020304" pitchFamily="18" charset="0"/>
                <a:ea typeface="Symbol" panose="05050102010706020507" pitchFamily="18" charset="2"/>
                <a:cs typeface="Symbol" panose="05050102010706020507" pitchFamily="18" charset="2"/>
              </a:rPr>
              <a:t>познаваемости</a:t>
            </a:r>
            <a:r>
              <a:rPr lang="ru-RU" sz="1800" spc="130" dirty="0">
                <a:effectLst/>
                <a:latin typeface="Times New Roman" panose="02020603050405020304" pitchFamily="18" charset="0"/>
                <a:ea typeface="Symbol" panose="05050102010706020507" pitchFamily="18" charset="2"/>
                <a:cs typeface="Symbol" panose="05050102010706020507" pitchFamily="18" charset="2"/>
              </a:rPr>
              <a:t> </a:t>
            </a:r>
            <a:r>
              <a:rPr lang="ru-RU" sz="1800" dirty="0">
                <a:effectLst/>
                <a:latin typeface="Times New Roman" panose="02020603050405020304" pitchFamily="18" charset="0"/>
                <a:ea typeface="Symbol" panose="05050102010706020507" pitchFamily="18" charset="2"/>
                <a:cs typeface="Symbol" panose="05050102010706020507" pitchFamily="18" charset="2"/>
              </a:rPr>
              <a:t>окружающего</a:t>
            </a:r>
            <a:r>
              <a:rPr lang="ru-RU" sz="1800" spc="120" dirty="0">
                <a:effectLst/>
                <a:latin typeface="Times New Roman" panose="02020603050405020304" pitchFamily="18" charset="0"/>
                <a:ea typeface="Symbol" panose="05050102010706020507" pitchFamily="18" charset="2"/>
                <a:cs typeface="Symbol" panose="05050102010706020507" pitchFamily="18" charset="2"/>
              </a:rPr>
              <a:t> </a:t>
            </a:r>
            <a:r>
              <a:rPr lang="ru-RU" sz="1800" dirty="0">
                <a:effectLst/>
                <a:latin typeface="Times New Roman" panose="02020603050405020304" pitchFamily="18" charset="0"/>
                <a:ea typeface="Symbol" panose="05050102010706020507" pitchFamily="18" charset="2"/>
                <a:cs typeface="Symbol" panose="05050102010706020507" pitchFamily="18" charset="2"/>
              </a:rPr>
              <a:t>мира</a:t>
            </a:r>
            <a:r>
              <a:rPr lang="ru-RU" sz="1800" spc="130" dirty="0">
                <a:effectLst/>
                <a:latin typeface="Times New Roman" panose="02020603050405020304" pitchFamily="18" charset="0"/>
                <a:ea typeface="Symbol" panose="05050102010706020507" pitchFamily="18" charset="2"/>
                <a:cs typeface="Symbol" panose="05050102010706020507" pitchFamily="18" charset="2"/>
              </a:rPr>
              <a:t> </a:t>
            </a:r>
            <a:r>
              <a:rPr lang="ru-RU" sz="1800" dirty="0">
                <a:effectLst/>
                <a:latin typeface="Times New Roman" panose="02020603050405020304" pitchFamily="18" charset="0"/>
                <a:ea typeface="Symbol" panose="05050102010706020507" pitchFamily="18" charset="2"/>
                <a:cs typeface="Symbol" panose="05050102010706020507" pitchFamily="18" charset="2"/>
              </a:rPr>
              <a:t>и</a:t>
            </a:r>
            <a:r>
              <a:rPr lang="ru-RU" sz="1800" spc="125" dirty="0">
                <a:effectLst/>
                <a:latin typeface="Times New Roman" panose="02020603050405020304" pitchFamily="18" charset="0"/>
                <a:ea typeface="Symbol" panose="05050102010706020507" pitchFamily="18" charset="2"/>
                <a:cs typeface="Symbol" panose="05050102010706020507" pitchFamily="18" charset="2"/>
              </a:rPr>
              <a:t> </a:t>
            </a:r>
            <a:r>
              <a:rPr lang="ru-RU" sz="1800" dirty="0">
                <a:effectLst/>
                <a:latin typeface="Times New Roman" panose="02020603050405020304" pitchFamily="18" charset="0"/>
                <a:ea typeface="Symbol" panose="05050102010706020507" pitchFamily="18" charset="2"/>
                <a:cs typeface="Symbol" panose="05050102010706020507" pitchFamily="18" charset="2"/>
              </a:rPr>
              <a:t>необходимости</a:t>
            </a:r>
            <a:r>
              <a:rPr lang="ru-RU" sz="1800" spc="-285" dirty="0">
                <a:effectLst/>
                <a:latin typeface="Times New Roman" panose="02020603050405020304" pitchFamily="18" charset="0"/>
                <a:ea typeface="Symbol" panose="05050102010706020507" pitchFamily="18" charset="2"/>
                <a:cs typeface="Symbol" panose="05050102010706020507" pitchFamily="18" charset="2"/>
              </a:rPr>
              <a:t> </a:t>
            </a:r>
            <a:r>
              <a:rPr lang="ru-RU" sz="1800" dirty="0">
                <a:effectLst/>
                <a:latin typeface="Times New Roman" panose="02020603050405020304" pitchFamily="18" charset="0"/>
                <a:ea typeface="Symbol" panose="05050102010706020507" pitchFamily="18" charset="2"/>
                <a:cs typeface="Symbol" panose="05050102010706020507" pitchFamily="18" charset="2"/>
              </a:rPr>
              <a:t>экологически</a:t>
            </a:r>
            <a:r>
              <a:rPr lang="ru-RU" sz="1800" spc="-5" dirty="0">
                <a:effectLst/>
                <a:latin typeface="Times New Roman" panose="02020603050405020304" pitchFamily="18" charset="0"/>
                <a:ea typeface="Symbol" panose="05050102010706020507" pitchFamily="18" charset="2"/>
                <a:cs typeface="Symbol" panose="05050102010706020507" pitchFamily="18" charset="2"/>
              </a:rPr>
              <a:t> </a:t>
            </a:r>
            <a:r>
              <a:rPr lang="ru-RU" sz="1800" dirty="0">
                <a:effectLst/>
                <a:latin typeface="Times New Roman" panose="02020603050405020304" pitchFamily="18" charset="0"/>
                <a:ea typeface="Symbol" panose="05050102010706020507" pitchFamily="18" charset="2"/>
                <a:cs typeface="Symbol" panose="05050102010706020507" pitchFamily="18" charset="2"/>
              </a:rPr>
              <a:t>грамотного</a:t>
            </a:r>
            <a:r>
              <a:rPr lang="ru-RU" sz="1800" spc="-5" dirty="0">
                <a:effectLst/>
                <a:latin typeface="Times New Roman" panose="02020603050405020304" pitchFamily="18" charset="0"/>
                <a:ea typeface="Symbol" panose="05050102010706020507" pitchFamily="18" charset="2"/>
                <a:cs typeface="Symbol" panose="05050102010706020507" pitchFamily="18" charset="2"/>
              </a:rPr>
              <a:t> </a:t>
            </a:r>
            <a:r>
              <a:rPr lang="ru-RU" sz="1800" dirty="0">
                <a:effectLst/>
                <a:latin typeface="Times New Roman" panose="02020603050405020304" pitchFamily="18" charset="0"/>
                <a:ea typeface="Symbol" panose="05050102010706020507" pitchFamily="18" charset="2"/>
                <a:cs typeface="Symbol" panose="05050102010706020507" pitchFamily="18" charset="2"/>
              </a:rPr>
              <a:t>отношения</a:t>
            </a:r>
            <a:r>
              <a:rPr lang="ru-RU" sz="1800" spc="-15" dirty="0">
                <a:effectLst/>
                <a:latin typeface="Times New Roman" panose="02020603050405020304" pitchFamily="18" charset="0"/>
                <a:ea typeface="Symbol" panose="05050102010706020507" pitchFamily="18" charset="2"/>
                <a:cs typeface="Symbol" panose="05050102010706020507" pitchFamily="18" charset="2"/>
              </a:rPr>
              <a:t> </a:t>
            </a:r>
            <a:r>
              <a:rPr lang="ru-RU" sz="1800" dirty="0">
                <a:effectLst/>
                <a:latin typeface="Times New Roman" panose="02020603050405020304" pitchFamily="18" charset="0"/>
                <a:ea typeface="Symbol" panose="05050102010706020507" pitchFamily="18" charset="2"/>
                <a:cs typeface="Symbol" panose="05050102010706020507" pitchFamily="18" charset="2"/>
              </a:rPr>
              <a:t>к среде</a:t>
            </a:r>
            <a:r>
              <a:rPr lang="ru-RU" sz="1800" spc="-5" dirty="0">
                <a:effectLst/>
                <a:latin typeface="Times New Roman" panose="02020603050405020304" pitchFamily="18" charset="0"/>
                <a:ea typeface="Symbol" panose="05050102010706020507" pitchFamily="18" charset="2"/>
                <a:cs typeface="Symbol" panose="05050102010706020507" pitchFamily="18" charset="2"/>
              </a:rPr>
              <a:t> </a:t>
            </a:r>
            <a:r>
              <a:rPr lang="ru-RU" sz="1800" dirty="0">
                <a:effectLst/>
                <a:latin typeface="Times New Roman" panose="02020603050405020304" pitchFamily="18" charset="0"/>
                <a:ea typeface="Symbol" panose="05050102010706020507" pitchFamily="18" charset="2"/>
                <a:cs typeface="Symbol" panose="05050102010706020507" pitchFamily="18" charset="2"/>
              </a:rPr>
              <a:t>обитания.</a:t>
            </a:r>
          </a:p>
          <a:p>
            <a:pPr marL="342900" lvl="0" indent="-342900" algn="just">
              <a:lnSpc>
                <a:spcPct val="115000"/>
              </a:lnSpc>
              <a:spcAft>
                <a:spcPts val="1000"/>
              </a:spcAft>
              <a:buFont typeface="Symbol" panose="05050102010706020507" pitchFamily="18" charset="2"/>
              <a:buChar char=""/>
            </a:pPr>
            <a:endParaRPr lang="ru-RU" sz="1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1000"/>
              </a:spcAft>
              <a:buFont typeface="Symbol" panose="05050102010706020507" pitchFamily="18" charset="2"/>
              <a:buChar char=""/>
            </a:pPr>
            <a:endParaRPr lang="ru-RU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1000"/>
              </a:spcAft>
              <a:buFont typeface="Symbol" panose="05050102010706020507" pitchFamily="18" charset="2"/>
              <a:buChar char=""/>
            </a:pPr>
            <a:endParaRPr lang="ru-RU" sz="1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1000"/>
              </a:spcAft>
              <a:buFont typeface="Symbol" panose="05050102010706020507" pitchFamily="18" charset="2"/>
              <a:buChar char=""/>
            </a:pP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53026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8">
            <a:extLst>
              <a:ext uri="{FF2B5EF4-FFF2-40B4-BE49-F238E27FC236}">
                <a16:creationId xmlns:a16="http://schemas.microsoft.com/office/drawing/2014/main" id="{5A9D5B86-E0B2-3745-715F-8CCCC3A9F5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5442" y="484936"/>
            <a:ext cx="8169275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D893693-FEB9-2B96-DC29-31598318B5A0}"/>
              </a:ext>
            </a:extLst>
          </p:cNvPr>
          <p:cNvSpPr txBox="1"/>
          <p:nvPr/>
        </p:nvSpPr>
        <p:spPr>
          <a:xfrm>
            <a:off x="479276" y="1535906"/>
            <a:ext cx="5887018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ru-RU" sz="2400" b="1" dirty="0">
                <a:solidFill>
                  <a:srgbClr val="003399"/>
                </a:solidFill>
                <a:latin typeface="+mn-lt"/>
              </a:rPr>
              <a:t>Система электроснабжения кабинета физики, нового оборудования кабинета химии;</a:t>
            </a: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ru-RU" sz="2400" b="1" dirty="0">
                <a:solidFill>
                  <a:srgbClr val="003399"/>
                </a:solidFill>
                <a:latin typeface="+mn-lt"/>
              </a:rPr>
              <a:t>Демонстрационное оборудование;</a:t>
            </a: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ru-RU" sz="2400" b="1" dirty="0">
                <a:solidFill>
                  <a:srgbClr val="003399"/>
                </a:solidFill>
                <a:latin typeface="+mn-lt"/>
              </a:rPr>
              <a:t>Комплекты лабораторного оборудования по физике, химии, биологии для сдачи ОГЭ;</a:t>
            </a: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ru-RU" sz="2400" b="1" dirty="0">
                <a:solidFill>
                  <a:srgbClr val="003399"/>
                </a:solidFill>
                <a:latin typeface="+mn-lt"/>
              </a:rPr>
              <a:t>Цифровая лаборатория </a:t>
            </a:r>
            <a:r>
              <a:rPr lang="en-US" sz="2400" b="1" dirty="0">
                <a:solidFill>
                  <a:srgbClr val="003399"/>
                </a:solidFill>
                <a:latin typeface="+mn-lt"/>
              </a:rPr>
              <a:t>VERNIER</a:t>
            </a:r>
            <a:endParaRPr lang="ru-RU" sz="2400" b="1" dirty="0">
              <a:solidFill>
                <a:srgbClr val="003399"/>
              </a:solidFill>
              <a:latin typeface="+mn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rgbClr val="003399"/>
                </a:solidFill>
                <a:latin typeface="+mn-lt"/>
              </a:rPr>
              <a:t>     (физика, химия, биология);</a:t>
            </a: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ru-RU" sz="2400" b="1" dirty="0">
                <a:solidFill>
                  <a:srgbClr val="003399"/>
                </a:solidFill>
                <a:latin typeface="+mn-lt"/>
              </a:rPr>
              <a:t>Цифровая лаборатория </a:t>
            </a:r>
            <a:r>
              <a:rPr lang="en-US" sz="2400" b="1" dirty="0">
                <a:solidFill>
                  <a:srgbClr val="003399"/>
                </a:solidFill>
                <a:latin typeface="+mn-lt"/>
              </a:rPr>
              <a:t>RELEON</a:t>
            </a:r>
            <a:r>
              <a:rPr lang="ru-RU" sz="2400" b="1" dirty="0">
                <a:solidFill>
                  <a:srgbClr val="003399"/>
                </a:solidFill>
                <a:latin typeface="+mn-lt"/>
              </a:rPr>
              <a:t> (постоянный ток, переменный ток).</a:t>
            </a:r>
          </a:p>
        </p:txBody>
      </p:sp>
      <p:pic>
        <p:nvPicPr>
          <p:cNvPr id="4" name="Рисунок 5">
            <a:extLst>
              <a:ext uri="{FF2B5EF4-FFF2-40B4-BE49-F238E27FC236}">
                <a16:creationId xmlns:a16="http://schemas.microsoft.com/office/drawing/2014/main" id="{234653AC-851D-5AF6-C428-77239A9CF2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6294" y="1654701"/>
            <a:ext cx="5130800" cy="354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875395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4E9E90A-4097-7C13-39C6-CA73454963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563" y="194905"/>
            <a:ext cx="2770262" cy="976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E8C1C66-3C81-2684-73D6-1199000243BA}"/>
              </a:ext>
            </a:extLst>
          </p:cNvPr>
          <p:cNvSpPr txBox="1"/>
          <p:nvPr/>
        </p:nvSpPr>
        <p:spPr>
          <a:xfrm>
            <a:off x="868680" y="3127248"/>
            <a:ext cx="92354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i="1" dirty="0">
                <a:solidFill>
                  <a:srgbClr val="0070C0"/>
                </a:solidFill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8903177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677334" y="417576"/>
            <a:ext cx="9964987" cy="93256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центров 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«Точка роста» –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один из ответов 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ИЗМЕНЕНИЕ ЗАПРОСА НА КАЧЕСТВО ОБЩЕГО ОБРАЗОВАНИЯ </a:t>
            </a:r>
          </a:p>
          <a:p>
            <a:pPr algn="ctr"/>
            <a:endParaRPr lang="ru-RU" sz="2400" b="1" dirty="0"/>
          </a:p>
          <a:p>
            <a:pPr algn="ctr"/>
            <a:r>
              <a:rPr lang="ru-RU" sz="2400" b="1" dirty="0"/>
              <a:t>Основные функции центра «Точка роста»  естественнонаучной направленности  это: </a:t>
            </a:r>
          </a:p>
          <a:p>
            <a:pPr marL="342900" indent="-342900">
              <a:buFontTx/>
              <a:buChar char="-"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современных условий обучения для формирования у обучающихся современных компетенций;</a:t>
            </a: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Tx/>
              <a:buChar char="-"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Расширение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возможностей у обучающихся в освоении учебных предметов естественнонаучной направленности;</a:t>
            </a:r>
          </a:p>
          <a:p>
            <a:pPr marL="342900" indent="-342900">
              <a:buFontTx/>
              <a:buChar char="-"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Tx/>
              <a:buChar char="-"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Разработка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реализация дополнительных общеразвивающих программ;</a:t>
            </a: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Tx/>
              <a:buChar char="-"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Усиление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практической составляющей содержания учебного материала по предметам «Физика», «Химия», «Биология».</a:t>
            </a:r>
          </a:p>
          <a:p>
            <a:pPr marL="342900" indent="-342900" algn="ctr">
              <a:buFontTx/>
              <a:buChar char="-"/>
            </a:pPr>
            <a:endParaRPr lang="ru-RU" sz="2400" dirty="0"/>
          </a:p>
          <a:p>
            <a:pPr marL="342900" indent="-342900" algn="ctr">
              <a:buFontTx/>
              <a:buChar char="-"/>
            </a:pPr>
            <a:r>
              <a:rPr lang="ru-RU" sz="2400" dirty="0"/>
              <a:t> </a:t>
            </a:r>
          </a:p>
          <a:p>
            <a:pPr marL="342900" indent="-342900" algn="ctr">
              <a:buFontTx/>
              <a:buChar char="-"/>
            </a:pPr>
            <a:endParaRPr lang="ru-RU" sz="2400" b="1" dirty="0"/>
          </a:p>
          <a:p>
            <a:pPr marL="342900" indent="-342900" algn="ctr">
              <a:buFontTx/>
              <a:buChar char="-"/>
            </a:pPr>
            <a:endParaRPr lang="ru-RU" sz="2400" b="1" dirty="0"/>
          </a:p>
          <a:p>
            <a:pPr marL="342900" indent="-342900" algn="ctr">
              <a:buFontTx/>
              <a:buChar char="-"/>
            </a:pPr>
            <a:endParaRPr lang="ru-RU" sz="2400" b="1" dirty="0"/>
          </a:p>
          <a:p>
            <a:pPr marL="342900" indent="-342900" algn="ctr">
              <a:buFontTx/>
              <a:buChar char="-"/>
            </a:pPr>
            <a:endParaRPr lang="ru-RU" sz="2400" b="1" dirty="0"/>
          </a:p>
          <a:p>
            <a:pPr marL="457200" indent="-457200">
              <a:buFont typeface="+mj-lt"/>
              <a:buAutoNum type="arabicPeriod"/>
            </a:pPr>
            <a:endParaRPr lang="ru-RU" sz="2400" b="1" dirty="0"/>
          </a:p>
          <a:p>
            <a:pPr marL="457200" indent="-457200">
              <a:buFont typeface="+mj-lt"/>
              <a:buAutoNum type="arabicPeriod"/>
            </a:pPr>
            <a:endParaRPr lang="ru-RU" sz="2400" b="1" dirty="0"/>
          </a:p>
          <a:p>
            <a:pPr marL="457200" indent="-457200">
              <a:buFont typeface="+mj-lt"/>
              <a:buAutoNum type="arabicPeriod"/>
            </a:pPr>
            <a:r>
              <a:rPr lang="ru-RU" sz="2400" b="1" dirty="0"/>
              <a:t>Обеспечивает доступность 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878502" y="280415"/>
            <a:ext cx="8596668" cy="1766047"/>
          </a:xfrm>
        </p:spPr>
        <p:txBody>
          <a:bodyPr>
            <a:normAutofit fontScale="90000"/>
          </a:bodyPr>
          <a:lstStyle/>
          <a:p>
            <a:br>
              <a:rPr lang="ru-RU" dirty="0"/>
            </a:br>
            <a:br>
              <a:rPr lang="ru-RU" dirty="0"/>
            </a:br>
            <a:br>
              <a:rPr lang="ru-RU" dirty="0"/>
            </a:br>
            <a:br>
              <a:rPr lang="ru-RU" dirty="0"/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73551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95174" y="5276324"/>
            <a:ext cx="9304289" cy="1323439"/>
          </a:xfrm>
          <a:prstGeom prst="rect">
            <a:avLst/>
          </a:prstGeom>
          <a:pattFill prst="horzBrick">
            <a:fgClr>
              <a:srgbClr val="C00000"/>
            </a:fgClr>
            <a:bgClr>
              <a:schemeClr val="bg1"/>
            </a:bgClr>
          </a:patt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Предметная составляющая - фундамент общей грамотности</a:t>
            </a:r>
            <a:endParaRPr lang="ru-RU" sz="20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6" name="Равнобедренный треугольник 5"/>
          <p:cNvSpPr/>
          <p:nvPr/>
        </p:nvSpPr>
        <p:spPr>
          <a:xfrm>
            <a:off x="978946" y="150606"/>
            <a:ext cx="10348856" cy="3442447"/>
          </a:xfrm>
          <a:prstGeom prst="triangle">
            <a:avLst>
              <a:gd name="adj" fmla="val 4906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4152451" y="1824893"/>
            <a:ext cx="40018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Функциональная грамотность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694060" y="3680636"/>
            <a:ext cx="963374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/>
              <a:t>«Детей надо учить тому, что пригодится им, когда они вырастут» </a:t>
            </a:r>
            <a:r>
              <a:rPr lang="ru-RU" b="1" dirty="0"/>
              <a:t>(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IV в. до н. Эры древнегреческий ученый Аристипп)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 rot="19549006">
            <a:off x="1280160" y="1027768"/>
            <a:ext cx="31627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/>
              <a:t>ПРИМЕНЯТЬ И ИСПОЛЬЗОВАТЬ ЗНАНИЯ </a:t>
            </a:r>
          </a:p>
        </p:txBody>
      </p:sp>
      <p:sp>
        <p:nvSpPr>
          <p:cNvPr id="10" name="TextBox 9"/>
          <p:cNvSpPr txBox="1"/>
          <p:nvPr/>
        </p:nvSpPr>
        <p:spPr>
          <a:xfrm rot="1842799">
            <a:off x="7795950" y="1193663"/>
            <a:ext cx="31519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/>
              <a:t>ИСКАТЬ НЕСТАНДАРТНЫЕ РЕШЕНИЯ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0" y="5284948"/>
            <a:ext cx="12192000" cy="1323439"/>
          </a:xfrm>
          <a:prstGeom prst="rect">
            <a:avLst/>
          </a:prstGeom>
          <a:pattFill prst="horzBrick">
            <a:fgClr>
              <a:srgbClr val="C00000"/>
            </a:fgClr>
            <a:bgClr>
              <a:schemeClr val="bg1"/>
            </a:bgClr>
          </a:patt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Предметная составляющая - фундамент общей грамотности</a:t>
            </a:r>
            <a:endParaRPr lang="ru-RU" sz="20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41044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5657671"/>
            <a:ext cx="12037807" cy="1200329"/>
          </a:xfrm>
          <a:prstGeom prst="rect">
            <a:avLst/>
          </a:prstGeom>
          <a:pattFill prst="horzBrick">
            <a:fgClr>
              <a:srgbClr val="C00000"/>
            </a:fgClr>
            <a:bgClr>
              <a:schemeClr val="bg1"/>
            </a:bgClr>
          </a:patt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Предметная составляющая - фундамент общей грамотности</a:t>
            </a:r>
            <a:endParaRPr lang="ru-RU" sz="3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147911" y="2051384"/>
            <a:ext cx="11585986" cy="2883049"/>
          </a:xfrm>
          <a:prstGeom prst="ellipse">
            <a:avLst/>
          </a:prstGeom>
          <a:ln w="120650" cmpd="sng"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endParaRPr lang="ru-RU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351006" y="2245235"/>
            <a:ext cx="46042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«Береги планету смолоду» 4-5 класс</a:t>
            </a:r>
          </a:p>
          <a:p>
            <a:endParaRPr lang="ru-RU" b="1" dirty="0">
              <a:solidFill>
                <a:schemeClr val="accent4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940904" y="3105524"/>
            <a:ext cx="46042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7030A0"/>
                </a:solidFill>
              </a:rPr>
              <a:t>«Мир вокруг нас» 5 класс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314278" y="2698347"/>
            <a:ext cx="46042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accent4"/>
                </a:solidFill>
              </a:rPr>
              <a:t>«Зеленый дом» 6-8 класс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332177" y="4139872"/>
            <a:ext cx="46042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«Мир экологии» 8-11 класс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868295" y="3513687"/>
            <a:ext cx="46042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accent4"/>
                </a:solidFill>
              </a:rPr>
              <a:t>«Удивительная планета» 8-11 класс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163668" y="4437502"/>
            <a:ext cx="46042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C00000"/>
                </a:solidFill>
              </a:rPr>
              <a:t>«Наука измерять» 6 класс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29092" y="2998412"/>
            <a:ext cx="644382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4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«Точка роста»</a:t>
            </a:r>
            <a:endParaRPr lang="ru-RU" sz="4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199093" y="3915770"/>
            <a:ext cx="37194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«Мои открытия» 8-11 класс</a:t>
            </a:r>
          </a:p>
        </p:txBody>
      </p:sp>
      <p:sp>
        <p:nvSpPr>
          <p:cNvPr id="16" name="Равнобедренный треугольник 15"/>
          <p:cNvSpPr/>
          <p:nvPr/>
        </p:nvSpPr>
        <p:spPr>
          <a:xfrm>
            <a:off x="828339" y="75304"/>
            <a:ext cx="10327341" cy="1735750"/>
          </a:xfrm>
          <a:prstGeom prst="triangle">
            <a:avLst/>
          </a:prstGeom>
          <a:ln w="76200" cmpd="sng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4270786" y="485274"/>
            <a:ext cx="334562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ФГ</a:t>
            </a:r>
          </a:p>
        </p:txBody>
      </p:sp>
      <p:sp>
        <p:nvSpPr>
          <p:cNvPr id="20" name="Стрелка вправо 19"/>
          <p:cNvSpPr/>
          <p:nvPr/>
        </p:nvSpPr>
        <p:spPr>
          <a:xfrm rot="16200000">
            <a:off x="305672" y="5044209"/>
            <a:ext cx="828339" cy="47248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трелка вправо 20"/>
          <p:cNvSpPr/>
          <p:nvPr/>
        </p:nvSpPr>
        <p:spPr>
          <a:xfrm rot="16200000">
            <a:off x="2064476" y="5059044"/>
            <a:ext cx="828339" cy="47248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Стрелка вправо 21"/>
          <p:cNvSpPr/>
          <p:nvPr/>
        </p:nvSpPr>
        <p:spPr>
          <a:xfrm rot="16200000">
            <a:off x="4092859" y="5142732"/>
            <a:ext cx="828339" cy="47248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Стрелка вправо 22"/>
          <p:cNvSpPr/>
          <p:nvPr/>
        </p:nvSpPr>
        <p:spPr>
          <a:xfrm rot="16200000">
            <a:off x="8753112" y="5051350"/>
            <a:ext cx="828339" cy="47248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Стрелка вправо 23"/>
          <p:cNvSpPr/>
          <p:nvPr/>
        </p:nvSpPr>
        <p:spPr>
          <a:xfrm rot="16200000">
            <a:off x="10781495" y="4976888"/>
            <a:ext cx="828339" cy="472485"/>
          </a:xfrm>
          <a:prstGeom prst="rightArrow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Стрелка вправо 24"/>
          <p:cNvSpPr/>
          <p:nvPr/>
        </p:nvSpPr>
        <p:spPr>
          <a:xfrm rot="16200000">
            <a:off x="6719697" y="5095473"/>
            <a:ext cx="838404" cy="53787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18444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39096" y="365760"/>
            <a:ext cx="974642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Правило </a:t>
            </a:r>
            <a:r>
              <a:rPr lang="ru-RU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4-ёх «К»</a:t>
            </a:r>
            <a:r>
              <a:rPr lang="ru-RU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основные четыре компетенции функциональной грамотности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68941" y="2818504"/>
            <a:ext cx="1163977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«К»  №1 -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Критично мыслить: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ставить под сомнение факты, которые не проверены официальными данными или источниками, обращать внимание на конкретность цифр и суждений. Задавать себе вопросы: точна ли услышанная или увиденная информация, есть ли у нее обоснование, кто ее выдает и зачем, какой главный посыл.</a:t>
            </a:r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34493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79697" y="3523547"/>
            <a:ext cx="11596743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«К» №3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  Кооперация –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умение работать в команде, наличие целого ряда качеств, которые позволяют ему эффективно взаимодействовать с товарищами и применять собственные способности для достижения общей цели.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79697" y="285495"/>
            <a:ext cx="11596743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«К» №2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  Коммуникация -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формулировать главную мысль сообщения, создавать текст с учетом разных позиций – своей, слушателя (читателя), автора. Выступать перед публикой, делиться своими идеями и выносить их на обсуждение. Обсуждать тему,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крутить ее с разных сторон и точек зрения,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учиться понятно для собеседников выражать свои мысли вслух, изучить стратегии убеждения собеседников и ведения переговоров. Участвовать в конференциях и форумах.</a:t>
            </a:r>
          </a:p>
        </p:txBody>
      </p:sp>
    </p:spTree>
    <p:extLst>
      <p:ext uri="{BB962C8B-B14F-4D97-AF65-F5344CB8AC3E}">
        <p14:creationId xmlns:p14="http://schemas.microsoft.com/office/powerpoint/2010/main" val="8193795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7883" y="677307"/>
            <a:ext cx="1127401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«К» №4 – </a:t>
            </a:r>
            <a:r>
              <a:rPr lang="ru-RU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Креативность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способность творить, способность к творчеству, к поиску нестандартных решений, которые ведут к новому необычному видению проблемы или ситуации.</a:t>
            </a:r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FD0E252-EFEC-8E32-2E3D-5B2AC74C38A0}"/>
              </a:ext>
            </a:extLst>
          </p:cNvPr>
          <p:cNvSpPr txBox="1"/>
          <p:nvPr/>
        </p:nvSpPr>
        <p:spPr>
          <a:xfrm>
            <a:off x="537883" y="2241154"/>
            <a:ext cx="1014466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Еще добавлю от себя одну </a:t>
            </a: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«К»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Кругозор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расширение кругозора и эрудиции –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приход детей в дополнительное образование это возможность получить новый приток информации, получения действительно качественных знаний, которые раскроют их потенциал, дадут возможность проявить себя и укрепят уверенность в своих способностях. Создание разнообразной образовательной среды, в том числе благодаря информационным технологиям, дает уникальную возможность для раскрытия потенциала каждого ученика. Наша задача – увидеть и развить потенциальную одаренность, дар, с которым ребенок приходит в мир, чтобы стать счастливым и успешным. 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54960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C1694E4-0392-DF16-34BB-726B46EAEE7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19176" y="258790"/>
            <a:ext cx="3358555" cy="251891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9D9AC72-538D-CA8F-A238-CC348642A6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053531" y="589471"/>
            <a:ext cx="2645436" cy="198407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2D8E7B0-4CA8-08DD-2B7F-587EF64A56D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2394" y="258790"/>
            <a:ext cx="2343682" cy="258363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EDB75EC-2D53-3EF3-20AC-A68F8CD6ECF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7828" y="3189741"/>
            <a:ext cx="3099182" cy="322831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708B73D-96CB-FB10-C2D7-FF84E0CC88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884" y="3099049"/>
            <a:ext cx="3217077" cy="322996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DC8015F-D822-3CFD-C688-122D655F8CDC}"/>
              </a:ext>
            </a:extLst>
          </p:cNvPr>
          <p:cNvSpPr txBox="1"/>
          <p:nvPr/>
        </p:nvSpPr>
        <p:spPr>
          <a:xfrm>
            <a:off x="4146431" y="3765412"/>
            <a:ext cx="406896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Занятость детей в кружках дополнительного образования с использованием ресурсов центра  в 2021-2022 году  180 человек, всего в мероприятиях центра  за прошлый учебный год приняло участи 250 человек </a:t>
            </a:r>
          </a:p>
        </p:txBody>
      </p:sp>
    </p:spTree>
    <p:extLst>
      <p:ext uri="{BB962C8B-B14F-4D97-AF65-F5344CB8AC3E}">
        <p14:creationId xmlns:p14="http://schemas.microsoft.com/office/powerpoint/2010/main" val="14038565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29627" y="5585988"/>
            <a:ext cx="107374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Тесная интеграция основного и дополнительного образования –это слагаемые успеха обучения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EF6ED278-861B-DAD7-D58B-2F289625A6CE}"/>
              </a:ext>
            </a:extLst>
          </p:cNvPr>
          <p:cNvSpPr/>
          <p:nvPr/>
        </p:nvSpPr>
        <p:spPr>
          <a:xfrm>
            <a:off x="1176126" y="317905"/>
            <a:ext cx="869594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844083">
              <a:spcBef>
                <a:spcPct val="0"/>
              </a:spcBef>
              <a:defRPr/>
            </a:pPr>
            <a:r>
              <a:rPr lang="ru-RU" sz="3200" b="1" dirty="0">
                <a:solidFill>
                  <a:srgbClr val="0072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Комплекты лабораторного оборудования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C6C526E-2753-DE4E-EA4A-DD896BDA1B4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77"/>
          <a:stretch/>
        </p:blipFill>
        <p:spPr>
          <a:xfrm rot="5400000">
            <a:off x="-85969" y="2302110"/>
            <a:ext cx="3145536" cy="254431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02A4309-A00A-91DF-D07E-E8D5D520576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49"/>
          <a:stretch/>
        </p:blipFill>
        <p:spPr>
          <a:xfrm rot="5400000">
            <a:off x="2802011" y="2291442"/>
            <a:ext cx="3145536" cy="256565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315B0BD-30A1-3D98-7869-2302C19F085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47"/>
          <a:stretch/>
        </p:blipFill>
        <p:spPr>
          <a:xfrm rot="5400000">
            <a:off x="5776859" y="2215242"/>
            <a:ext cx="3172968" cy="274548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D3F5AB1-5D56-5DE7-2281-15E6B93F7C1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77"/>
          <a:stretch/>
        </p:blipFill>
        <p:spPr>
          <a:xfrm rot="5400000">
            <a:off x="8756279" y="2300586"/>
            <a:ext cx="3200400" cy="2574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460867"/>
      </p:ext>
    </p:extLst>
  </p:cSld>
  <p:clrMapOvr>
    <a:masterClrMapping/>
  </p:clrMapOvr>
</p:sld>
</file>

<file path=ppt/theme/theme1.xml><?xml version="1.0" encoding="utf-8"?>
<a:theme xmlns:a="http://schemas.openxmlformats.org/drawingml/2006/main" name="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Грань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826</TotalTime>
  <Words>862</Words>
  <Application>Microsoft Office PowerPoint</Application>
  <PresentationFormat>Широкоэкранный</PresentationFormat>
  <Paragraphs>97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3" baseType="lpstr">
      <vt:lpstr>Arial</vt:lpstr>
      <vt:lpstr>Calibri</vt:lpstr>
      <vt:lpstr>Symbol</vt:lpstr>
      <vt:lpstr>Times New Roman</vt:lpstr>
      <vt:lpstr>Trebuchet MS</vt:lpstr>
      <vt:lpstr>Wingdings 3</vt:lpstr>
      <vt:lpstr>Грань</vt:lpstr>
      <vt:lpstr>   Ресурсы центра «Точка роста»  как инструмент формирования функциональной грамотности обучающихся </vt:lpstr>
      <vt:lpstr> 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«Точка роста» в решении задач формирования функциональной грамотности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Использование ресурсов центра «Точка роста» МОБУ «СОШ «Агалатовский ЦО» в естественно-научной грамотности обучающихся</dc:title>
  <dc:creator>Olga Shakulova</dc:creator>
  <cp:lastModifiedBy>Ольга Викторовна Шакулова</cp:lastModifiedBy>
  <cp:revision>49</cp:revision>
  <dcterms:created xsi:type="dcterms:W3CDTF">2022-02-12T08:47:23Z</dcterms:created>
  <dcterms:modified xsi:type="dcterms:W3CDTF">2022-10-05T12:29:27Z</dcterms:modified>
</cp:coreProperties>
</file>