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95" r:id="rId3"/>
    <p:sldId id="294" r:id="rId4"/>
    <p:sldId id="257" r:id="rId5"/>
    <p:sldId id="307" r:id="rId6"/>
    <p:sldId id="259" r:id="rId7"/>
    <p:sldId id="308" r:id="rId8"/>
    <p:sldId id="300" r:id="rId9"/>
    <p:sldId id="302" r:id="rId10"/>
    <p:sldId id="309" r:id="rId11"/>
    <p:sldId id="296" r:id="rId12"/>
    <p:sldId id="310" r:id="rId13"/>
    <p:sldId id="284" r:id="rId14"/>
    <p:sldId id="298" r:id="rId15"/>
    <p:sldId id="297" r:id="rId16"/>
    <p:sldId id="260" r:id="rId17"/>
    <p:sldId id="305" r:id="rId18"/>
    <p:sldId id="30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0248ED4-1A11-43D8-AC66-3AD20E230D0A}"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A82A0C-B851-43D0-9FB2-61E29EB86080}" type="slidenum">
              <a:rPr lang="ru-RU" smtClean="0"/>
              <a:t>‹#›</a:t>
            </a:fld>
            <a:endParaRPr lang="ru-RU"/>
          </a:p>
        </p:txBody>
      </p:sp>
    </p:spTree>
    <p:extLst>
      <p:ext uri="{BB962C8B-B14F-4D97-AF65-F5344CB8AC3E}">
        <p14:creationId xmlns:p14="http://schemas.microsoft.com/office/powerpoint/2010/main" val="128321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248ED4-1A11-43D8-AC66-3AD20E230D0A}"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A82A0C-B851-43D0-9FB2-61E29EB86080}" type="slidenum">
              <a:rPr lang="ru-RU" smtClean="0"/>
              <a:t>‹#›</a:t>
            </a:fld>
            <a:endParaRPr lang="ru-RU"/>
          </a:p>
        </p:txBody>
      </p:sp>
    </p:spTree>
    <p:extLst>
      <p:ext uri="{BB962C8B-B14F-4D97-AF65-F5344CB8AC3E}">
        <p14:creationId xmlns:p14="http://schemas.microsoft.com/office/powerpoint/2010/main" val="373359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248ED4-1A11-43D8-AC66-3AD20E230D0A}"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A82A0C-B851-43D0-9FB2-61E29EB86080}"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80819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248ED4-1A11-43D8-AC66-3AD20E230D0A}"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A82A0C-B851-43D0-9FB2-61E29EB86080}" type="slidenum">
              <a:rPr lang="ru-RU" smtClean="0"/>
              <a:t>‹#›</a:t>
            </a:fld>
            <a:endParaRPr lang="ru-RU"/>
          </a:p>
        </p:txBody>
      </p:sp>
    </p:spTree>
    <p:extLst>
      <p:ext uri="{BB962C8B-B14F-4D97-AF65-F5344CB8AC3E}">
        <p14:creationId xmlns:p14="http://schemas.microsoft.com/office/powerpoint/2010/main" val="3940861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248ED4-1A11-43D8-AC66-3AD20E230D0A}"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A82A0C-B851-43D0-9FB2-61E29EB86080}"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9532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248ED4-1A11-43D8-AC66-3AD20E230D0A}"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A82A0C-B851-43D0-9FB2-61E29EB86080}" type="slidenum">
              <a:rPr lang="ru-RU" smtClean="0"/>
              <a:t>‹#›</a:t>
            </a:fld>
            <a:endParaRPr lang="ru-RU"/>
          </a:p>
        </p:txBody>
      </p:sp>
    </p:spTree>
    <p:extLst>
      <p:ext uri="{BB962C8B-B14F-4D97-AF65-F5344CB8AC3E}">
        <p14:creationId xmlns:p14="http://schemas.microsoft.com/office/powerpoint/2010/main" val="1035142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248ED4-1A11-43D8-AC66-3AD20E230D0A}"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A82A0C-B851-43D0-9FB2-61E29EB86080}" type="slidenum">
              <a:rPr lang="ru-RU" smtClean="0"/>
              <a:t>‹#›</a:t>
            </a:fld>
            <a:endParaRPr lang="ru-RU"/>
          </a:p>
        </p:txBody>
      </p:sp>
    </p:spTree>
    <p:extLst>
      <p:ext uri="{BB962C8B-B14F-4D97-AF65-F5344CB8AC3E}">
        <p14:creationId xmlns:p14="http://schemas.microsoft.com/office/powerpoint/2010/main" val="1073545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248ED4-1A11-43D8-AC66-3AD20E230D0A}"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A82A0C-B851-43D0-9FB2-61E29EB86080}" type="slidenum">
              <a:rPr lang="ru-RU" smtClean="0"/>
              <a:t>‹#›</a:t>
            </a:fld>
            <a:endParaRPr lang="ru-RU"/>
          </a:p>
        </p:txBody>
      </p:sp>
    </p:spTree>
    <p:extLst>
      <p:ext uri="{BB962C8B-B14F-4D97-AF65-F5344CB8AC3E}">
        <p14:creationId xmlns:p14="http://schemas.microsoft.com/office/powerpoint/2010/main" val="276749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248ED4-1A11-43D8-AC66-3AD20E230D0A}"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A82A0C-B851-43D0-9FB2-61E29EB86080}" type="slidenum">
              <a:rPr lang="ru-RU" smtClean="0"/>
              <a:t>‹#›</a:t>
            </a:fld>
            <a:endParaRPr lang="ru-RU"/>
          </a:p>
        </p:txBody>
      </p:sp>
    </p:spTree>
    <p:extLst>
      <p:ext uri="{BB962C8B-B14F-4D97-AF65-F5344CB8AC3E}">
        <p14:creationId xmlns:p14="http://schemas.microsoft.com/office/powerpoint/2010/main" val="400496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248ED4-1A11-43D8-AC66-3AD20E230D0A}"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A82A0C-B851-43D0-9FB2-61E29EB86080}" type="slidenum">
              <a:rPr lang="ru-RU" smtClean="0"/>
              <a:t>‹#›</a:t>
            </a:fld>
            <a:endParaRPr lang="ru-RU"/>
          </a:p>
        </p:txBody>
      </p:sp>
    </p:spTree>
    <p:extLst>
      <p:ext uri="{BB962C8B-B14F-4D97-AF65-F5344CB8AC3E}">
        <p14:creationId xmlns:p14="http://schemas.microsoft.com/office/powerpoint/2010/main" val="165803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0248ED4-1A11-43D8-AC66-3AD20E230D0A}" type="datetimeFigureOut">
              <a:rPr lang="ru-RU" smtClean="0"/>
              <a:t>25.05.2022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A82A0C-B851-43D0-9FB2-61E29EB86080}" type="slidenum">
              <a:rPr lang="ru-RU" smtClean="0"/>
              <a:t>‹#›</a:t>
            </a:fld>
            <a:endParaRPr lang="ru-RU"/>
          </a:p>
        </p:txBody>
      </p:sp>
    </p:spTree>
    <p:extLst>
      <p:ext uri="{BB962C8B-B14F-4D97-AF65-F5344CB8AC3E}">
        <p14:creationId xmlns:p14="http://schemas.microsoft.com/office/powerpoint/2010/main" val="408351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248ED4-1A11-43D8-AC66-3AD20E230D0A}" type="datetimeFigureOut">
              <a:rPr lang="ru-RU" smtClean="0"/>
              <a:t>25.05.2022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8A82A0C-B851-43D0-9FB2-61E29EB86080}" type="slidenum">
              <a:rPr lang="ru-RU" smtClean="0"/>
              <a:t>‹#›</a:t>
            </a:fld>
            <a:endParaRPr lang="ru-RU"/>
          </a:p>
        </p:txBody>
      </p:sp>
    </p:spTree>
    <p:extLst>
      <p:ext uri="{BB962C8B-B14F-4D97-AF65-F5344CB8AC3E}">
        <p14:creationId xmlns:p14="http://schemas.microsoft.com/office/powerpoint/2010/main" val="74628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0248ED4-1A11-43D8-AC66-3AD20E230D0A}" type="datetimeFigureOut">
              <a:rPr lang="ru-RU" smtClean="0"/>
              <a:t>25.05.2022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8A82A0C-B851-43D0-9FB2-61E29EB86080}" type="slidenum">
              <a:rPr lang="ru-RU" smtClean="0"/>
              <a:t>‹#›</a:t>
            </a:fld>
            <a:endParaRPr lang="ru-RU"/>
          </a:p>
        </p:txBody>
      </p:sp>
    </p:spTree>
    <p:extLst>
      <p:ext uri="{BB962C8B-B14F-4D97-AF65-F5344CB8AC3E}">
        <p14:creationId xmlns:p14="http://schemas.microsoft.com/office/powerpoint/2010/main" val="187576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48ED4-1A11-43D8-AC66-3AD20E230D0A}" type="datetimeFigureOut">
              <a:rPr lang="ru-RU" smtClean="0"/>
              <a:t>25.05.2022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8A82A0C-B851-43D0-9FB2-61E29EB86080}" type="slidenum">
              <a:rPr lang="ru-RU" smtClean="0"/>
              <a:t>‹#›</a:t>
            </a:fld>
            <a:endParaRPr lang="ru-RU"/>
          </a:p>
        </p:txBody>
      </p:sp>
    </p:spTree>
    <p:extLst>
      <p:ext uri="{BB962C8B-B14F-4D97-AF65-F5344CB8AC3E}">
        <p14:creationId xmlns:p14="http://schemas.microsoft.com/office/powerpoint/2010/main" val="196964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248ED4-1A11-43D8-AC66-3AD20E230D0A}" type="datetimeFigureOut">
              <a:rPr lang="ru-RU" smtClean="0"/>
              <a:t>25.05.2022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A82A0C-B851-43D0-9FB2-61E29EB86080}" type="slidenum">
              <a:rPr lang="ru-RU" smtClean="0"/>
              <a:t>‹#›</a:t>
            </a:fld>
            <a:endParaRPr lang="ru-RU"/>
          </a:p>
        </p:txBody>
      </p:sp>
    </p:spTree>
    <p:extLst>
      <p:ext uri="{BB962C8B-B14F-4D97-AF65-F5344CB8AC3E}">
        <p14:creationId xmlns:p14="http://schemas.microsoft.com/office/powerpoint/2010/main" val="317759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248ED4-1A11-43D8-AC66-3AD20E230D0A}" type="datetimeFigureOut">
              <a:rPr lang="ru-RU" smtClean="0"/>
              <a:t>25.05.2022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A82A0C-B851-43D0-9FB2-61E29EB86080}" type="slidenum">
              <a:rPr lang="ru-RU" smtClean="0"/>
              <a:t>‹#›</a:t>
            </a:fld>
            <a:endParaRPr lang="ru-RU"/>
          </a:p>
        </p:txBody>
      </p:sp>
    </p:spTree>
    <p:extLst>
      <p:ext uri="{BB962C8B-B14F-4D97-AF65-F5344CB8AC3E}">
        <p14:creationId xmlns:p14="http://schemas.microsoft.com/office/powerpoint/2010/main" val="344470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248ED4-1A11-43D8-AC66-3AD20E230D0A}" type="datetimeFigureOut">
              <a:rPr lang="ru-RU" smtClean="0"/>
              <a:t>25.05.2022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A8A82A0C-B851-43D0-9FB2-61E29EB86080}" type="slidenum">
              <a:rPr lang="ru-RU" smtClean="0"/>
              <a:t>‹#›</a:t>
            </a:fld>
            <a:endParaRPr lang="ru-RU"/>
          </a:p>
        </p:txBody>
      </p:sp>
    </p:spTree>
    <p:extLst>
      <p:ext uri="{BB962C8B-B14F-4D97-AF65-F5344CB8AC3E}">
        <p14:creationId xmlns:p14="http://schemas.microsoft.com/office/powerpoint/2010/main" val="423324286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3344" y="304800"/>
            <a:ext cx="11499273" cy="2874818"/>
          </a:xfrm>
        </p:spPr>
        <p:txBody>
          <a:bodyPr/>
          <a:lstStyle/>
          <a:p>
            <a:pPr algn="ctr"/>
            <a:r>
              <a:rPr lang="ru-RU" sz="4000" b="1" dirty="0" smtClean="0">
                <a:solidFill>
                  <a:srgbClr val="C00000"/>
                </a:solidFill>
                <a:latin typeface="Times New Roman" panose="02020603050405020304" pitchFamily="18" charset="0"/>
                <a:cs typeface="Times New Roman" panose="02020603050405020304" pitchFamily="18" charset="0"/>
              </a:rPr>
              <a:t>Муниципальное общеобразовательное бюджетное учреждение «Средняя общеобразовательная школа                     «</a:t>
            </a:r>
            <a:r>
              <a:rPr lang="ru-RU" sz="4000" b="1" dirty="0" err="1" smtClean="0">
                <a:solidFill>
                  <a:srgbClr val="C00000"/>
                </a:solidFill>
                <a:latin typeface="Times New Roman" panose="02020603050405020304" pitchFamily="18" charset="0"/>
                <a:cs typeface="Times New Roman" panose="02020603050405020304" pitchFamily="18" charset="0"/>
              </a:rPr>
              <a:t>Агалатовский</a:t>
            </a:r>
            <a:r>
              <a:rPr lang="ru-RU" sz="4000" b="1" dirty="0" smtClean="0">
                <a:solidFill>
                  <a:srgbClr val="C00000"/>
                </a:solidFill>
                <a:latin typeface="Times New Roman" panose="02020603050405020304" pitchFamily="18" charset="0"/>
                <a:cs typeface="Times New Roman" panose="02020603050405020304" pitchFamily="18" charset="0"/>
              </a:rPr>
              <a:t> Центр Образования (дошкольное отделение)</a:t>
            </a:r>
            <a:endParaRPr lang="ru-RU" sz="4000" b="1" dirty="0">
              <a:solidFill>
                <a:srgbClr val="C0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428509" y="2964873"/>
            <a:ext cx="5070764" cy="3574472"/>
          </a:xfrm>
        </p:spPr>
        <p:txBody>
          <a:bodyPr>
            <a:normAutofit fontScale="92500"/>
          </a:bodyPr>
          <a:lstStyle/>
          <a:p>
            <a:pPr algn="ctr"/>
            <a:endParaRPr lang="ru-RU" sz="3600" b="1" dirty="0" smtClean="0">
              <a:solidFill>
                <a:srgbClr val="002060"/>
              </a:solidFill>
            </a:endParaRPr>
          </a:p>
          <a:p>
            <a:pPr algn="ctr"/>
            <a:r>
              <a:rPr lang="ru-RU" sz="3600" b="1" dirty="0" smtClean="0">
                <a:solidFill>
                  <a:srgbClr val="002060"/>
                </a:solidFill>
              </a:rPr>
              <a:t>Итоговая презентация  за 2021-2022                 учебный год</a:t>
            </a:r>
          </a:p>
          <a:p>
            <a:pPr algn="ctr"/>
            <a:endParaRPr lang="ru-RU" sz="2800" b="1" dirty="0" smtClean="0">
              <a:solidFill>
                <a:srgbClr val="002060"/>
              </a:solidFill>
            </a:endParaRPr>
          </a:p>
          <a:p>
            <a:pPr algn="ctr"/>
            <a:r>
              <a:rPr lang="ru-RU" sz="3600" b="1" dirty="0" smtClean="0">
                <a:solidFill>
                  <a:srgbClr val="002060"/>
                </a:solidFill>
              </a:rPr>
              <a:t> </a:t>
            </a:r>
            <a:endParaRPr lang="ru-RU" sz="3600" b="1" dirty="0">
              <a:solidFill>
                <a:srgbClr val="7030A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288471" y="3179618"/>
            <a:ext cx="4904509" cy="3678382"/>
          </a:xfrm>
          <a:prstGeom prst="rect">
            <a:avLst/>
          </a:prstGeom>
        </p:spPr>
      </p:pic>
    </p:spTree>
    <p:extLst>
      <p:ext uri="{BB962C8B-B14F-4D97-AF65-F5344CB8AC3E}">
        <p14:creationId xmlns:p14="http://schemas.microsoft.com/office/powerpoint/2010/main" val="224172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1040049" cy="1188720"/>
          </a:xfrm>
        </p:spPr>
        <p:txBody>
          <a:bodyPr>
            <a:noAutofit/>
          </a:bodyPr>
          <a:lstStyle/>
          <a:p>
            <a:pPr lvl="0"/>
            <a:r>
              <a:rPr lang="ru-RU" sz="2400" b="1" dirty="0">
                <a:solidFill>
                  <a:srgbClr val="002060"/>
                </a:solidFill>
              </a:rPr>
              <a:t>Анализ выполнения задач, поставленных в 2021 – 2022 учебном году.</a:t>
            </a:r>
            <a:r>
              <a:rPr lang="ru-RU" sz="2400" dirty="0">
                <a:solidFill>
                  <a:srgbClr val="002060"/>
                </a:solidFill>
              </a:rPr>
              <a:t/>
            </a:r>
            <a:br>
              <a:rPr lang="ru-RU" sz="2400" dirty="0">
                <a:solidFill>
                  <a:srgbClr val="002060"/>
                </a:solidFill>
              </a:rPr>
            </a:br>
            <a:r>
              <a:rPr lang="ru-RU" sz="2400" b="1" i="1" dirty="0">
                <a:solidFill>
                  <a:srgbClr val="002060"/>
                </a:solidFill>
              </a:rPr>
              <a:t>ЦЕЛЬ: </a:t>
            </a:r>
            <a:r>
              <a:rPr lang="ru-RU" sz="2400" i="1" dirty="0">
                <a:solidFill>
                  <a:srgbClr val="002060"/>
                </a:solidFill>
              </a:rPr>
              <a:t>Повышение качества образования через применение современных образовательных технологий</a:t>
            </a:r>
            <a:endParaRPr lang="ru-RU" sz="2400" dirty="0">
              <a:solidFill>
                <a:srgbClr val="002060"/>
              </a:solidFill>
            </a:endParaRPr>
          </a:p>
        </p:txBody>
      </p:sp>
      <p:sp>
        <p:nvSpPr>
          <p:cNvPr id="3" name="Объект 2"/>
          <p:cNvSpPr>
            <a:spLocks noGrp="1"/>
          </p:cNvSpPr>
          <p:nvPr>
            <p:ph idx="1"/>
          </p:nvPr>
        </p:nvSpPr>
        <p:spPr>
          <a:xfrm>
            <a:off x="677334" y="1358537"/>
            <a:ext cx="11040048" cy="4682825"/>
          </a:xfrm>
        </p:spPr>
        <p:txBody>
          <a:bodyPr>
            <a:normAutofit lnSpcReduction="10000"/>
          </a:bodyPr>
          <a:lstStyle/>
          <a:p>
            <a:pPr marL="0" indent="0">
              <a:buNone/>
            </a:pPr>
            <a:r>
              <a:rPr lang="ru-RU" b="1" dirty="0" smtClean="0">
                <a:solidFill>
                  <a:srgbClr val="C00000"/>
                </a:solidFill>
              </a:rPr>
              <a:t>Задача: Организация</a:t>
            </a:r>
            <a:r>
              <a:rPr lang="ru-RU" b="1" dirty="0">
                <a:solidFill>
                  <a:srgbClr val="C00000"/>
                </a:solidFill>
              </a:rPr>
              <a:t>, совершенствование, поддержка научно-методической, исследовательской инновационной работы педагогов и обучающихся через участие в проектной </a:t>
            </a:r>
            <a:r>
              <a:rPr lang="ru-RU" b="1" dirty="0" smtClean="0">
                <a:solidFill>
                  <a:srgbClr val="C00000"/>
                </a:solidFill>
              </a:rPr>
              <a:t>деятельности</a:t>
            </a:r>
          </a:p>
          <a:p>
            <a:pPr marL="0" indent="0">
              <a:buNone/>
            </a:pPr>
            <a:r>
              <a:rPr lang="ru-RU" dirty="0">
                <a:solidFill>
                  <a:srgbClr val="002060"/>
                </a:solidFill>
              </a:rPr>
              <a:t>Данная задача решалась на протяжении всего учебного года посредством: </a:t>
            </a:r>
          </a:p>
          <a:p>
            <a:pPr marL="0" indent="0">
              <a:buNone/>
            </a:pPr>
            <a:r>
              <a:rPr lang="ru-RU" b="1" dirty="0" smtClean="0">
                <a:solidFill>
                  <a:srgbClr val="002060"/>
                </a:solidFill>
              </a:rPr>
              <a:t>Семинаров-практикумов; конкурсов-выставок; совместной деятельности</a:t>
            </a:r>
            <a:r>
              <a:rPr lang="ru-RU" dirty="0">
                <a:solidFill>
                  <a:srgbClr val="002060"/>
                </a:solidFill>
              </a:rPr>
              <a:t> </a:t>
            </a:r>
            <a:r>
              <a:rPr lang="ru-RU" dirty="0" smtClean="0">
                <a:solidFill>
                  <a:srgbClr val="002060"/>
                </a:solidFill>
              </a:rPr>
              <a:t>(</a:t>
            </a:r>
            <a:r>
              <a:rPr lang="ru-RU" b="1" dirty="0" smtClean="0">
                <a:solidFill>
                  <a:srgbClr val="002060"/>
                </a:solidFill>
              </a:rPr>
              <a:t>Мастер-классы,</a:t>
            </a:r>
            <a:r>
              <a:rPr lang="ru-RU" dirty="0">
                <a:solidFill>
                  <a:srgbClr val="002060"/>
                </a:solidFill>
              </a:rPr>
              <a:t> </a:t>
            </a:r>
            <a:r>
              <a:rPr lang="ru-RU" dirty="0" smtClean="0">
                <a:solidFill>
                  <a:srgbClr val="002060"/>
                </a:solidFill>
              </a:rPr>
              <a:t>в</a:t>
            </a:r>
            <a:r>
              <a:rPr lang="ru-RU" b="1" dirty="0" smtClean="0">
                <a:solidFill>
                  <a:srgbClr val="002060"/>
                </a:solidFill>
              </a:rPr>
              <a:t>стречи </a:t>
            </a:r>
            <a:r>
              <a:rPr lang="ru-RU" b="1" dirty="0">
                <a:solidFill>
                  <a:srgbClr val="002060"/>
                </a:solidFill>
              </a:rPr>
              <a:t>с интересными людьми, </a:t>
            </a:r>
            <a:r>
              <a:rPr lang="ru-RU" b="1" dirty="0" smtClean="0">
                <a:solidFill>
                  <a:srgbClr val="002060"/>
                </a:solidFill>
              </a:rPr>
              <a:t>субботники; </a:t>
            </a:r>
            <a:r>
              <a:rPr lang="ru-RU" b="1" dirty="0">
                <a:solidFill>
                  <a:srgbClr val="002060"/>
                </a:solidFill>
              </a:rPr>
              <a:t>Организация предметно-развивающей </a:t>
            </a:r>
            <a:r>
              <a:rPr lang="ru-RU" b="1" dirty="0" smtClean="0">
                <a:solidFill>
                  <a:srgbClr val="002060"/>
                </a:solidFill>
              </a:rPr>
              <a:t>среды: (организация </a:t>
            </a:r>
            <a:r>
              <a:rPr lang="ru-RU" b="1" dirty="0">
                <a:solidFill>
                  <a:srgbClr val="002060"/>
                </a:solidFill>
              </a:rPr>
              <a:t>условий для самостоятельной деятельности</a:t>
            </a:r>
            <a:r>
              <a:rPr lang="ru-RU" b="1" dirty="0" smtClean="0">
                <a:solidFill>
                  <a:srgbClr val="002060"/>
                </a:solidFill>
              </a:rPr>
              <a:t>;</a:t>
            </a:r>
            <a:r>
              <a:rPr lang="ru-RU" dirty="0">
                <a:solidFill>
                  <a:srgbClr val="002060"/>
                </a:solidFill>
              </a:rPr>
              <a:t> </a:t>
            </a:r>
            <a:r>
              <a:rPr lang="ru-RU" b="1" dirty="0" smtClean="0">
                <a:solidFill>
                  <a:srgbClr val="002060"/>
                </a:solidFill>
              </a:rPr>
              <a:t> </a:t>
            </a:r>
            <a:r>
              <a:rPr lang="ru-RU" b="1" dirty="0">
                <a:solidFill>
                  <a:srgbClr val="002060"/>
                </a:solidFill>
              </a:rPr>
              <a:t>о</a:t>
            </a:r>
            <a:r>
              <a:rPr lang="ru-RU" b="1" dirty="0" smtClean="0">
                <a:solidFill>
                  <a:srgbClr val="002060"/>
                </a:solidFill>
              </a:rPr>
              <a:t>снащение </a:t>
            </a:r>
            <a:r>
              <a:rPr lang="ru-RU" b="1" dirty="0">
                <a:solidFill>
                  <a:srgbClr val="002060"/>
                </a:solidFill>
              </a:rPr>
              <a:t>центра творчества и </a:t>
            </a:r>
            <a:r>
              <a:rPr lang="ru-RU" b="1" dirty="0" smtClean="0">
                <a:solidFill>
                  <a:srgbClr val="002060"/>
                </a:solidFill>
              </a:rPr>
              <a:t>экспериментирования;</a:t>
            </a:r>
            <a:r>
              <a:rPr lang="ru-RU" dirty="0">
                <a:solidFill>
                  <a:srgbClr val="002060"/>
                </a:solidFill>
              </a:rPr>
              <a:t> </a:t>
            </a:r>
            <a:r>
              <a:rPr lang="ru-RU" dirty="0" smtClean="0">
                <a:solidFill>
                  <a:srgbClr val="002060"/>
                </a:solidFill>
              </a:rPr>
              <a:t>о</a:t>
            </a:r>
            <a:r>
              <a:rPr lang="ru-RU" b="1" dirty="0" smtClean="0">
                <a:solidFill>
                  <a:srgbClr val="002060"/>
                </a:solidFill>
              </a:rPr>
              <a:t>рганизация </a:t>
            </a:r>
            <a:r>
              <a:rPr lang="ru-RU" b="1" dirty="0">
                <a:solidFill>
                  <a:srgbClr val="002060"/>
                </a:solidFill>
              </a:rPr>
              <a:t>информационной среды для </a:t>
            </a:r>
            <a:r>
              <a:rPr lang="ru-RU" b="1" dirty="0" smtClean="0">
                <a:solidFill>
                  <a:srgbClr val="002060"/>
                </a:solidFill>
              </a:rPr>
              <a:t>родителей), распространение опыта- Семинар:</a:t>
            </a:r>
            <a:r>
              <a:rPr lang="ru-RU" dirty="0">
                <a:solidFill>
                  <a:srgbClr val="002060"/>
                </a:solidFill>
              </a:rPr>
              <a:t> </a:t>
            </a:r>
            <a:r>
              <a:rPr lang="ru-RU" dirty="0" smtClean="0">
                <a:solidFill>
                  <a:srgbClr val="002060"/>
                </a:solidFill>
              </a:rPr>
              <a:t>«</a:t>
            </a:r>
            <a:r>
              <a:rPr lang="ru-RU" b="1" dirty="0" smtClean="0">
                <a:solidFill>
                  <a:srgbClr val="002060"/>
                </a:solidFill>
              </a:rPr>
              <a:t>Разработка </a:t>
            </a:r>
            <a:r>
              <a:rPr lang="ru-RU" b="1" dirty="0">
                <a:solidFill>
                  <a:srgbClr val="002060"/>
                </a:solidFill>
              </a:rPr>
              <a:t>проекта </a:t>
            </a:r>
            <a:r>
              <a:rPr lang="ru-RU" b="1" dirty="0" smtClean="0">
                <a:solidFill>
                  <a:srgbClr val="002060"/>
                </a:solidFill>
              </a:rPr>
              <a:t>«</a:t>
            </a:r>
            <a:r>
              <a:rPr lang="ru-RU" b="1" dirty="0">
                <a:solidFill>
                  <a:srgbClr val="002060"/>
                </a:solidFill>
              </a:rPr>
              <a:t>Школа компетентного родителя</a:t>
            </a:r>
            <a:r>
              <a:rPr lang="ru-RU" b="1" dirty="0" smtClean="0">
                <a:solidFill>
                  <a:srgbClr val="002060"/>
                </a:solidFill>
              </a:rPr>
              <a:t>»  </a:t>
            </a:r>
            <a:r>
              <a:rPr lang="ru-RU" b="1" dirty="0">
                <a:solidFill>
                  <a:srgbClr val="002060"/>
                </a:solidFill>
              </a:rPr>
              <a:t>(с последующим выступление на РМО физ. инструкторов</a:t>
            </a:r>
            <a:r>
              <a:rPr lang="ru-RU" b="1" dirty="0" smtClean="0">
                <a:solidFill>
                  <a:srgbClr val="002060"/>
                </a:solidFill>
              </a:rPr>
              <a:t>).</a:t>
            </a:r>
            <a:r>
              <a:rPr lang="ru-RU" b="1" dirty="0"/>
              <a:t> </a:t>
            </a:r>
            <a:r>
              <a:rPr lang="ru-RU" b="1" dirty="0">
                <a:solidFill>
                  <a:srgbClr val="002060"/>
                </a:solidFill>
              </a:rPr>
              <a:t>Изучение, обобщение и распространение передового педагогического опыта</a:t>
            </a:r>
            <a:r>
              <a:rPr lang="ru-RU" b="1" dirty="0" smtClean="0">
                <a:solidFill>
                  <a:srgbClr val="002060"/>
                </a:solidFill>
              </a:rPr>
              <a:t>: </a:t>
            </a:r>
            <a:r>
              <a:rPr lang="ru-RU" dirty="0" smtClean="0">
                <a:solidFill>
                  <a:srgbClr val="002060"/>
                </a:solidFill>
              </a:rPr>
              <a:t>«</a:t>
            </a:r>
            <a:r>
              <a:rPr lang="ru-RU" dirty="0">
                <a:solidFill>
                  <a:srgbClr val="002060"/>
                </a:solidFill>
              </a:rPr>
              <a:t>Аттестация педагогов ДО. Выбор методической темы для углубленного изучения и составления планов по самообразованию</a:t>
            </a:r>
            <a:r>
              <a:rPr lang="ru-RU" dirty="0" smtClean="0">
                <a:solidFill>
                  <a:srgbClr val="002060"/>
                </a:solidFill>
              </a:rPr>
              <a:t>».</a:t>
            </a:r>
            <a:endParaRPr lang="ru-RU" dirty="0">
              <a:solidFill>
                <a:srgbClr val="002060"/>
              </a:solidFill>
            </a:endParaRPr>
          </a:p>
          <a:p>
            <a:pPr marL="0" indent="0">
              <a:buNone/>
            </a:pPr>
            <a:r>
              <a:rPr lang="ru-RU" dirty="0" smtClean="0">
                <a:solidFill>
                  <a:srgbClr val="C00000"/>
                </a:solidFill>
              </a:rPr>
              <a:t>Выявленные проблемы:</a:t>
            </a:r>
            <a:r>
              <a:rPr lang="ru-RU" dirty="0" smtClean="0"/>
              <a:t> </a:t>
            </a:r>
            <a:r>
              <a:rPr lang="ru-RU" dirty="0">
                <a:solidFill>
                  <a:srgbClr val="002060"/>
                </a:solidFill>
              </a:rPr>
              <a:t>Не во всех семьях поддерживается работа ДО по воспитанию ЗОЖ (соблюдение режима дня, прогулок, питания в выходные и праздничные дни</a:t>
            </a:r>
            <a:r>
              <a:rPr lang="ru-RU" dirty="0" smtClean="0">
                <a:solidFill>
                  <a:srgbClr val="002060"/>
                </a:solidFill>
              </a:rPr>
              <a:t>).</a:t>
            </a:r>
            <a:endParaRPr lang="ru-RU" dirty="0">
              <a:solidFill>
                <a:srgbClr val="002060"/>
              </a:solidFill>
            </a:endParaRPr>
          </a:p>
          <a:p>
            <a:pPr marL="0" indent="0">
              <a:buNone/>
            </a:pPr>
            <a:r>
              <a:rPr lang="ru-RU" dirty="0" smtClean="0">
                <a:solidFill>
                  <a:srgbClr val="002060"/>
                </a:solidFill>
              </a:rPr>
              <a:t>Не </a:t>
            </a:r>
            <a:r>
              <a:rPr lang="ru-RU" dirty="0">
                <a:solidFill>
                  <a:srgbClr val="002060"/>
                </a:solidFill>
              </a:rPr>
              <a:t>все родители интересуются дополнительной информацией, предоставляемой ДО, о воспитании и образовании физически развитого и здорового ребенка.</a:t>
            </a:r>
          </a:p>
          <a:p>
            <a:endParaRPr lang="ru-RU" dirty="0">
              <a:solidFill>
                <a:srgbClr val="002060"/>
              </a:solidFill>
            </a:endParaRPr>
          </a:p>
          <a:p>
            <a:pPr marL="0" indent="0">
              <a:buNone/>
            </a:pPr>
            <a:endParaRPr lang="ru-RU" dirty="0">
              <a:solidFill>
                <a:srgbClr val="002060"/>
              </a:solidFill>
            </a:endParaRPr>
          </a:p>
          <a:p>
            <a:pPr marL="0" indent="0">
              <a:buNone/>
            </a:pPr>
            <a:endParaRPr lang="ru-RU" dirty="0">
              <a:solidFill>
                <a:srgbClr val="002060"/>
              </a:solidFill>
            </a:endParaRPr>
          </a:p>
          <a:p>
            <a:pPr marL="0" indent="0">
              <a:buNone/>
            </a:pPr>
            <a:endParaRPr lang="ru-RU" b="1" dirty="0" smtClean="0">
              <a:solidFill>
                <a:srgbClr val="002060"/>
              </a:solidFill>
            </a:endParaRPr>
          </a:p>
          <a:p>
            <a:pPr marL="0" indent="0">
              <a:buNone/>
            </a:pPr>
            <a:endParaRPr lang="ru-RU" dirty="0">
              <a:solidFill>
                <a:srgbClr val="C00000"/>
              </a:solidFill>
            </a:endParaRPr>
          </a:p>
          <a:p>
            <a:pPr marL="0" indent="0">
              <a:buNone/>
            </a:pPr>
            <a:endParaRPr lang="ru-RU" dirty="0"/>
          </a:p>
        </p:txBody>
      </p:sp>
    </p:spTree>
    <p:extLst>
      <p:ext uri="{BB962C8B-B14F-4D97-AF65-F5344CB8AC3E}">
        <p14:creationId xmlns:p14="http://schemas.microsoft.com/office/powerpoint/2010/main" val="14135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10390059" cy="1529255"/>
          </a:xfrm>
        </p:spPr>
        <p:txBody>
          <a:bodyPr>
            <a:normAutofit/>
          </a:bodyPr>
          <a:lstStyle/>
          <a:p>
            <a:r>
              <a:rPr lang="ru-RU" sz="2900" dirty="0" smtClean="0">
                <a:solidFill>
                  <a:srgbClr val="002060"/>
                </a:solidFill>
              </a:rPr>
              <a:t/>
            </a:r>
            <a:br>
              <a:rPr lang="ru-RU" sz="2900" dirty="0" smtClean="0">
                <a:solidFill>
                  <a:srgbClr val="002060"/>
                </a:solidFill>
              </a:rPr>
            </a:br>
            <a:r>
              <a:rPr lang="ru-RU" sz="2900" dirty="0" smtClean="0">
                <a:solidFill>
                  <a:srgbClr val="002060"/>
                </a:solidFill>
              </a:rPr>
              <a:t>Тематические праздники и развлечения  для детей проходили во всех группах дошкольного отделения</a:t>
            </a:r>
            <a:endParaRPr lang="ru-RU" sz="2900" dirty="0">
              <a:solidFill>
                <a:srgbClr val="002060"/>
              </a:solidFill>
            </a:endParaRPr>
          </a:p>
        </p:txBody>
      </p:sp>
      <p:sp>
        <p:nvSpPr>
          <p:cNvPr id="3" name="Объект 2"/>
          <p:cNvSpPr>
            <a:spLocks noGrp="1"/>
          </p:cNvSpPr>
          <p:nvPr>
            <p:ph idx="1"/>
          </p:nvPr>
        </p:nvSpPr>
        <p:spPr>
          <a:xfrm>
            <a:off x="4277572" y="4272455"/>
            <a:ext cx="8053766" cy="7870165"/>
          </a:xfrm>
        </p:spPr>
        <p:txBody>
          <a:bodyPr/>
          <a:lstStyle/>
          <a:p>
            <a:endParaRPr lang="ru-RU" dirty="0"/>
          </a:p>
        </p:txBody>
      </p:sp>
      <p:pic>
        <p:nvPicPr>
          <p:cNvPr id="1027" name="Picture 3" descr="t2toOTJzsF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3" y="1440744"/>
            <a:ext cx="10282404" cy="499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467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04504"/>
            <a:ext cx="10112586" cy="1214846"/>
          </a:xfrm>
        </p:spPr>
        <p:txBody>
          <a:bodyPr>
            <a:normAutofit fontScale="90000"/>
          </a:bodyPr>
          <a:lstStyle/>
          <a:p>
            <a:pPr lvl="0"/>
            <a:r>
              <a:rPr lang="ru-RU" sz="2400" b="1" dirty="0">
                <a:solidFill>
                  <a:srgbClr val="002060"/>
                </a:solidFill>
              </a:rPr>
              <a:t>Анализ выполнения задач, поставленных в 2021 – 2022 учебном году.</a:t>
            </a:r>
            <a:r>
              <a:rPr lang="ru-RU" sz="2400" dirty="0">
                <a:solidFill>
                  <a:srgbClr val="002060"/>
                </a:solidFill>
              </a:rPr>
              <a:t/>
            </a:r>
            <a:br>
              <a:rPr lang="ru-RU" sz="2400" dirty="0">
                <a:solidFill>
                  <a:srgbClr val="002060"/>
                </a:solidFill>
              </a:rPr>
            </a:br>
            <a:r>
              <a:rPr lang="ru-RU" sz="2400" b="1" i="1" dirty="0">
                <a:solidFill>
                  <a:srgbClr val="002060"/>
                </a:solidFill>
              </a:rPr>
              <a:t>ЦЕЛЬ: </a:t>
            </a:r>
            <a:r>
              <a:rPr lang="ru-RU" sz="2400" i="1" dirty="0">
                <a:solidFill>
                  <a:srgbClr val="002060"/>
                </a:solidFill>
              </a:rPr>
              <a:t>Повышение качества образования через применение современных образовательных технологий</a:t>
            </a:r>
            <a:r>
              <a:rPr lang="ru-RU" sz="2400" dirty="0">
                <a:solidFill>
                  <a:srgbClr val="002060"/>
                </a:solidFill>
              </a:rPr>
              <a:t/>
            </a:r>
            <a:br>
              <a:rPr lang="ru-RU" sz="2400" dirty="0">
                <a:solidFill>
                  <a:srgbClr val="002060"/>
                </a:solidFill>
              </a:rPr>
            </a:br>
            <a:endParaRPr lang="ru-RU" sz="2400" dirty="0">
              <a:solidFill>
                <a:srgbClr val="002060"/>
              </a:solidFill>
            </a:endParaRPr>
          </a:p>
        </p:txBody>
      </p:sp>
      <p:sp>
        <p:nvSpPr>
          <p:cNvPr id="3" name="Объект 2"/>
          <p:cNvSpPr>
            <a:spLocks noGrp="1"/>
          </p:cNvSpPr>
          <p:nvPr>
            <p:ph idx="1"/>
          </p:nvPr>
        </p:nvSpPr>
        <p:spPr>
          <a:xfrm>
            <a:off x="677333" y="1319351"/>
            <a:ext cx="10347717" cy="5212078"/>
          </a:xfrm>
        </p:spPr>
        <p:txBody>
          <a:bodyPr>
            <a:normAutofit fontScale="85000" lnSpcReduction="20000"/>
          </a:bodyPr>
          <a:lstStyle/>
          <a:p>
            <a:pPr marL="0" indent="0">
              <a:buNone/>
            </a:pPr>
            <a:r>
              <a:rPr lang="ru-RU" sz="2300" dirty="0" smtClean="0">
                <a:solidFill>
                  <a:srgbClr val="FF0000"/>
                </a:solidFill>
              </a:rPr>
              <a:t>Задача: Организация</a:t>
            </a:r>
            <a:r>
              <a:rPr lang="ru-RU" sz="2300" dirty="0">
                <a:solidFill>
                  <a:srgbClr val="FF0000"/>
                </a:solidFill>
              </a:rPr>
              <a:t>, корректировка, совершенствование самообразования педагогов, их творческого роста, применение ими эффективных образовательных </a:t>
            </a:r>
            <a:r>
              <a:rPr lang="ru-RU" sz="2300" dirty="0" smtClean="0">
                <a:solidFill>
                  <a:srgbClr val="FF0000"/>
                </a:solidFill>
              </a:rPr>
              <a:t>технологий. </a:t>
            </a:r>
          </a:p>
          <a:p>
            <a:pPr marL="0" indent="0">
              <a:buNone/>
            </a:pPr>
            <a:r>
              <a:rPr lang="ru-RU" sz="2300" dirty="0" smtClean="0">
                <a:solidFill>
                  <a:srgbClr val="002060"/>
                </a:solidFill>
              </a:rPr>
              <a:t>Данная </a:t>
            </a:r>
            <a:r>
              <a:rPr lang="ru-RU" sz="2300" dirty="0">
                <a:solidFill>
                  <a:srgbClr val="002060"/>
                </a:solidFill>
              </a:rPr>
              <a:t>задача решалась на протяжении всего учебного года посредством</a:t>
            </a:r>
            <a:r>
              <a:rPr lang="ru-RU" sz="2300" dirty="0" smtClean="0">
                <a:solidFill>
                  <a:srgbClr val="002060"/>
                </a:solidFill>
              </a:rPr>
              <a:t>:</a:t>
            </a:r>
          </a:p>
          <a:p>
            <a:r>
              <a:rPr lang="ru-RU" sz="2300" dirty="0" smtClean="0">
                <a:solidFill>
                  <a:srgbClr val="002060"/>
                </a:solidFill>
              </a:rPr>
              <a:t> </a:t>
            </a:r>
            <a:r>
              <a:rPr lang="ru-RU" sz="2000" b="1" dirty="0" smtClean="0">
                <a:solidFill>
                  <a:srgbClr val="002060"/>
                </a:solidFill>
              </a:rPr>
              <a:t>Семинар</a:t>
            </a:r>
            <a:r>
              <a:rPr lang="ru-RU" sz="2000" b="1" dirty="0">
                <a:solidFill>
                  <a:srgbClr val="002060"/>
                </a:solidFill>
              </a:rPr>
              <a:t>: «Реализация индивидуального подхода в работе с семьёй. </a:t>
            </a:r>
            <a:r>
              <a:rPr lang="ru-RU" sz="2000" b="1" dirty="0" smtClean="0">
                <a:solidFill>
                  <a:srgbClr val="002060"/>
                </a:solidFill>
              </a:rPr>
              <a:t>Анкетирование родителей.</a:t>
            </a:r>
            <a:r>
              <a:rPr lang="ru-RU" sz="2000" dirty="0">
                <a:solidFill>
                  <a:srgbClr val="002060"/>
                </a:solidFill>
              </a:rPr>
              <a:t> </a:t>
            </a:r>
            <a:r>
              <a:rPr lang="ru-RU" sz="2000" b="1" dirty="0" smtClean="0">
                <a:solidFill>
                  <a:srgbClr val="002060"/>
                </a:solidFill>
              </a:rPr>
              <a:t>Совершенствование </a:t>
            </a:r>
            <a:r>
              <a:rPr lang="ru-RU" sz="2000" b="1" dirty="0">
                <a:solidFill>
                  <a:srgbClr val="002060"/>
                </a:solidFill>
              </a:rPr>
              <a:t>педагогического сотрудничества</a:t>
            </a:r>
            <a:r>
              <a:rPr lang="ru-RU" sz="2000" b="1" dirty="0" smtClean="0">
                <a:solidFill>
                  <a:srgbClr val="002060"/>
                </a:solidFill>
              </a:rPr>
              <a:t>»;</a:t>
            </a:r>
            <a:r>
              <a:rPr lang="ru-RU" sz="2000" dirty="0">
                <a:solidFill>
                  <a:srgbClr val="002060"/>
                </a:solidFill>
              </a:rPr>
              <a:t> </a:t>
            </a:r>
            <a:r>
              <a:rPr lang="ru-RU" sz="2000" b="1" dirty="0" smtClean="0">
                <a:solidFill>
                  <a:srgbClr val="002060"/>
                </a:solidFill>
              </a:rPr>
              <a:t>«</a:t>
            </a:r>
            <a:r>
              <a:rPr lang="ru-RU" sz="2000" b="1" dirty="0">
                <a:solidFill>
                  <a:srgbClr val="002060"/>
                </a:solidFill>
              </a:rPr>
              <a:t>Школа компетентного </a:t>
            </a:r>
            <a:r>
              <a:rPr lang="ru-RU" sz="2000" b="1" dirty="0" smtClean="0">
                <a:solidFill>
                  <a:srgbClr val="002060"/>
                </a:solidFill>
              </a:rPr>
              <a:t>родителя», Выставки-конкурсы</a:t>
            </a:r>
            <a:r>
              <a:rPr lang="ru-RU" sz="2000" b="1" dirty="0">
                <a:solidFill>
                  <a:srgbClr val="002060"/>
                </a:solidFill>
              </a:rPr>
              <a:t>: </a:t>
            </a:r>
            <a:r>
              <a:rPr lang="ru-RU" sz="2000" b="1" dirty="0" smtClean="0">
                <a:solidFill>
                  <a:srgbClr val="002060"/>
                </a:solidFill>
              </a:rPr>
              <a:t> </a:t>
            </a:r>
            <a:r>
              <a:rPr lang="ru-RU" sz="2000" b="1" dirty="0">
                <a:solidFill>
                  <a:srgbClr val="002060"/>
                </a:solidFill>
              </a:rPr>
              <a:t>«Осенняя ярмарка</a:t>
            </a:r>
            <a:r>
              <a:rPr lang="ru-RU" sz="2000" b="1" dirty="0" smtClean="0">
                <a:solidFill>
                  <a:srgbClr val="002060"/>
                </a:solidFill>
              </a:rPr>
              <a:t>»;</a:t>
            </a:r>
            <a:r>
              <a:rPr lang="ru-RU" sz="2000" dirty="0">
                <a:solidFill>
                  <a:srgbClr val="002060"/>
                </a:solidFill>
              </a:rPr>
              <a:t> </a:t>
            </a:r>
            <a:r>
              <a:rPr lang="ru-RU" sz="2000" b="1" dirty="0" smtClean="0">
                <a:solidFill>
                  <a:srgbClr val="002060"/>
                </a:solidFill>
              </a:rPr>
              <a:t>«</a:t>
            </a:r>
            <a:r>
              <a:rPr lang="ru-RU" sz="2000" b="1" dirty="0">
                <a:solidFill>
                  <a:srgbClr val="002060"/>
                </a:solidFill>
              </a:rPr>
              <a:t>Зимняя фантазия</a:t>
            </a:r>
            <a:r>
              <a:rPr lang="ru-RU" sz="2000" b="1" dirty="0" smtClean="0">
                <a:solidFill>
                  <a:srgbClr val="002060"/>
                </a:solidFill>
              </a:rPr>
              <a:t>»;</a:t>
            </a:r>
            <a:r>
              <a:rPr lang="ru-RU" sz="2000" dirty="0">
                <a:solidFill>
                  <a:srgbClr val="002060"/>
                </a:solidFill>
              </a:rPr>
              <a:t> </a:t>
            </a:r>
            <a:r>
              <a:rPr lang="ru-RU" sz="2000" dirty="0" smtClean="0">
                <a:solidFill>
                  <a:srgbClr val="002060"/>
                </a:solidFill>
              </a:rPr>
              <a:t>«</a:t>
            </a:r>
            <a:r>
              <a:rPr lang="ru-RU" sz="2000" b="1" dirty="0" smtClean="0">
                <a:solidFill>
                  <a:srgbClr val="002060"/>
                </a:solidFill>
              </a:rPr>
              <a:t>Букет </a:t>
            </a:r>
            <a:r>
              <a:rPr lang="ru-RU" sz="2000" b="1" dirty="0">
                <a:solidFill>
                  <a:srgbClr val="002060"/>
                </a:solidFill>
              </a:rPr>
              <a:t>для любимой мамочки</a:t>
            </a:r>
            <a:r>
              <a:rPr lang="ru-RU" sz="2000" b="1" dirty="0" smtClean="0">
                <a:solidFill>
                  <a:srgbClr val="002060"/>
                </a:solidFill>
              </a:rPr>
              <a:t>»,</a:t>
            </a:r>
            <a:r>
              <a:rPr lang="ru-RU" sz="2000" dirty="0" smtClean="0">
                <a:solidFill>
                  <a:srgbClr val="002060"/>
                </a:solidFill>
              </a:rPr>
              <a:t> </a:t>
            </a:r>
            <a:r>
              <a:rPr lang="ru-RU" sz="2000" b="1" dirty="0" smtClean="0">
                <a:solidFill>
                  <a:srgbClr val="002060"/>
                </a:solidFill>
              </a:rPr>
              <a:t>Консультаций: </a:t>
            </a:r>
            <a:r>
              <a:rPr lang="ru-RU" sz="2000" b="1" dirty="0">
                <a:solidFill>
                  <a:srgbClr val="002060"/>
                </a:solidFill>
              </a:rPr>
              <a:t>«Формирование познавательной деятельности у обучающихся дошкольного возраста»; «Интеграция видов деятельности в ДО</a:t>
            </a:r>
            <a:r>
              <a:rPr lang="ru-RU" sz="2000" b="1" dirty="0" smtClean="0">
                <a:solidFill>
                  <a:srgbClr val="002060"/>
                </a:solidFill>
              </a:rPr>
              <a:t>»</a:t>
            </a:r>
            <a:r>
              <a:rPr lang="ru-RU" sz="2000" dirty="0">
                <a:solidFill>
                  <a:srgbClr val="002060"/>
                </a:solidFill>
              </a:rPr>
              <a:t>;</a:t>
            </a:r>
            <a:r>
              <a:rPr lang="ru-RU" sz="2000" dirty="0" smtClean="0">
                <a:solidFill>
                  <a:srgbClr val="002060"/>
                </a:solidFill>
              </a:rPr>
              <a:t> </a:t>
            </a:r>
            <a:r>
              <a:rPr lang="ru-RU" sz="2000" b="1" dirty="0" smtClean="0">
                <a:solidFill>
                  <a:srgbClr val="002060"/>
                </a:solidFill>
              </a:rPr>
              <a:t>спортивных развлечений.</a:t>
            </a:r>
            <a:r>
              <a:rPr lang="ru-RU" sz="2000" b="1" dirty="0"/>
              <a:t> </a:t>
            </a:r>
            <a:r>
              <a:rPr lang="ru-RU" sz="2000" b="1" dirty="0">
                <a:solidFill>
                  <a:srgbClr val="002060"/>
                </a:solidFill>
              </a:rPr>
              <a:t>Публикации в СМИ:</a:t>
            </a:r>
            <a:endParaRPr lang="ru-RU" sz="2000" dirty="0">
              <a:solidFill>
                <a:srgbClr val="002060"/>
              </a:solidFill>
            </a:endParaRPr>
          </a:p>
          <a:p>
            <a:r>
              <a:rPr lang="ru-RU" sz="2000" b="1" dirty="0">
                <a:solidFill>
                  <a:srgbClr val="002060"/>
                </a:solidFill>
              </a:rPr>
              <a:t>- «</a:t>
            </a:r>
            <a:r>
              <a:rPr lang="ru-RU" sz="2000" b="1" dirty="0" err="1">
                <a:solidFill>
                  <a:srgbClr val="002060"/>
                </a:solidFill>
              </a:rPr>
              <a:t>Агалатовские</a:t>
            </a:r>
            <a:r>
              <a:rPr lang="ru-RU" sz="2000" b="1" dirty="0">
                <a:solidFill>
                  <a:srgbClr val="002060"/>
                </a:solidFill>
              </a:rPr>
              <a:t> вести» от 8 апреля 2022 номер 7 (306) «Тепло души»</a:t>
            </a:r>
            <a:endParaRPr lang="ru-RU" sz="2000" dirty="0">
              <a:solidFill>
                <a:srgbClr val="002060"/>
              </a:solidFill>
            </a:endParaRPr>
          </a:p>
          <a:p>
            <a:r>
              <a:rPr lang="ru-RU" sz="2000" b="1" dirty="0">
                <a:solidFill>
                  <a:srgbClr val="002060"/>
                </a:solidFill>
              </a:rPr>
              <a:t> (авторы – </a:t>
            </a:r>
            <a:r>
              <a:rPr lang="ru-RU" sz="2000" b="1" dirty="0" err="1">
                <a:solidFill>
                  <a:srgbClr val="002060"/>
                </a:solidFill>
              </a:rPr>
              <a:t>Клявдо</a:t>
            </a:r>
            <a:r>
              <a:rPr lang="ru-RU" sz="2000" b="1" dirty="0">
                <a:solidFill>
                  <a:srgbClr val="002060"/>
                </a:solidFill>
              </a:rPr>
              <a:t> М.К., </a:t>
            </a:r>
            <a:r>
              <a:rPr lang="ru-RU" sz="2000" b="1" dirty="0" err="1">
                <a:solidFill>
                  <a:srgbClr val="002060"/>
                </a:solidFill>
              </a:rPr>
              <a:t>Криволуцкая</a:t>
            </a:r>
            <a:r>
              <a:rPr lang="ru-RU" sz="2000" b="1" dirty="0">
                <a:solidFill>
                  <a:srgbClr val="002060"/>
                </a:solidFill>
              </a:rPr>
              <a:t> Л.В.);</a:t>
            </a:r>
            <a:endParaRPr lang="ru-RU" sz="2000" dirty="0">
              <a:solidFill>
                <a:srgbClr val="002060"/>
              </a:solidFill>
            </a:endParaRPr>
          </a:p>
          <a:p>
            <a:r>
              <a:rPr lang="ru-RU" sz="2000" b="1" dirty="0">
                <a:solidFill>
                  <a:srgbClr val="002060"/>
                </a:solidFill>
              </a:rPr>
              <a:t>- «</a:t>
            </a:r>
            <a:r>
              <a:rPr lang="ru-RU" sz="2000" b="1" dirty="0" err="1">
                <a:solidFill>
                  <a:srgbClr val="002060"/>
                </a:solidFill>
              </a:rPr>
              <a:t>Агалатовские</a:t>
            </a:r>
            <a:r>
              <a:rPr lang="ru-RU" sz="2000" b="1" dirty="0">
                <a:solidFill>
                  <a:srgbClr val="002060"/>
                </a:solidFill>
              </a:rPr>
              <a:t> вести» № 24 (299) от 24 декабря 2021 г. «Засверкай огнями ёлка» (</a:t>
            </a:r>
            <a:r>
              <a:rPr lang="ru-RU" sz="2000" b="1" dirty="0" err="1">
                <a:solidFill>
                  <a:srgbClr val="002060"/>
                </a:solidFill>
              </a:rPr>
              <a:t>Криволуцкая</a:t>
            </a:r>
            <a:r>
              <a:rPr lang="ru-RU" sz="2000" b="1" dirty="0">
                <a:solidFill>
                  <a:srgbClr val="002060"/>
                </a:solidFill>
              </a:rPr>
              <a:t> Л.В.);</a:t>
            </a:r>
            <a:endParaRPr lang="ru-RU" sz="2000" dirty="0">
              <a:solidFill>
                <a:srgbClr val="002060"/>
              </a:solidFill>
            </a:endParaRPr>
          </a:p>
          <a:p>
            <a:r>
              <a:rPr lang="ru-RU" sz="2000" b="1" dirty="0">
                <a:solidFill>
                  <a:srgbClr val="002060"/>
                </a:solidFill>
              </a:rPr>
              <a:t>- «Женский день – 8 Марта» ( Сергеева Г.Г</a:t>
            </a:r>
            <a:r>
              <a:rPr lang="ru-RU" sz="2000" b="1" dirty="0" smtClean="0">
                <a:solidFill>
                  <a:srgbClr val="002060"/>
                </a:solidFill>
              </a:rPr>
              <a:t>.).</a:t>
            </a:r>
          </a:p>
          <a:p>
            <a:pPr marL="0" indent="0">
              <a:buNone/>
            </a:pPr>
            <a:r>
              <a:rPr lang="ru-RU" sz="2000" b="1" dirty="0" smtClean="0">
                <a:solidFill>
                  <a:srgbClr val="002060"/>
                </a:solidFill>
              </a:rPr>
              <a:t>Выявленные проблемы: в 2021 -2022 </a:t>
            </a:r>
            <a:r>
              <a:rPr lang="ru-RU" sz="2000" b="1" dirty="0" err="1" smtClean="0">
                <a:solidFill>
                  <a:srgbClr val="002060"/>
                </a:solidFill>
              </a:rPr>
              <a:t>уч.году</a:t>
            </a:r>
            <a:r>
              <a:rPr lang="ru-RU" sz="2000" b="1" dirty="0" smtClean="0">
                <a:solidFill>
                  <a:srgbClr val="002060"/>
                </a:solidFill>
              </a:rPr>
              <a:t> не принимали участие в конкурсе «</a:t>
            </a:r>
            <a:r>
              <a:rPr lang="ru-RU" sz="2000" b="1" smtClean="0">
                <a:solidFill>
                  <a:srgbClr val="002060"/>
                </a:solidFill>
              </a:rPr>
              <a:t>Профессиональный успех».</a:t>
            </a:r>
            <a:endParaRPr lang="ru-RU" sz="2000" dirty="0">
              <a:solidFill>
                <a:srgbClr val="002060"/>
              </a:solidFill>
            </a:endParaRPr>
          </a:p>
          <a:p>
            <a:pPr marL="0" indent="0">
              <a:buNone/>
            </a:pPr>
            <a:r>
              <a:rPr lang="ru-RU" sz="2000" dirty="0"/>
              <a:t> </a:t>
            </a:r>
          </a:p>
          <a:p>
            <a:pPr marL="0" indent="0">
              <a:buNone/>
            </a:pPr>
            <a:endParaRPr lang="ru-RU" sz="2000" dirty="0">
              <a:solidFill>
                <a:srgbClr val="002060"/>
              </a:solidFill>
            </a:endParaRPr>
          </a:p>
          <a:p>
            <a:pPr marL="0" indent="0">
              <a:buNone/>
            </a:pPr>
            <a:endParaRPr lang="ru-RU" sz="2000" dirty="0" smtClean="0">
              <a:solidFill>
                <a:srgbClr val="002060"/>
              </a:solidFill>
            </a:endParaRPr>
          </a:p>
          <a:p>
            <a:pPr marL="0" indent="0">
              <a:buNone/>
            </a:pPr>
            <a:endParaRPr lang="ru-RU" sz="2000" dirty="0">
              <a:solidFill>
                <a:srgbClr val="FF0000"/>
              </a:solidFill>
            </a:endParaRPr>
          </a:p>
        </p:txBody>
      </p:sp>
    </p:spTree>
    <p:extLst>
      <p:ext uri="{BB962C8B-B14F-4D97-AF65-F5344CB8AC3E}">
        <p14:creationId xmlns:p14="http://schemas.microsoft.com/office/powerpoint/2010/main" val="355534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5875866" cy="1320800"/>
          </a:xfrm>
        </p:spPr>
        <p:txBody>
          <a:bodyPr>
            <a:normAutofit/>
          </a:bodyPr>
          <a:lstStyle/>
          <a:p>
            <a:r>
              <a:rPr lang="ru-RU" sz="2400" dirty="0" smtClean="0"/>
              <a:t>В апреле 2022 года во всех группах прошел «День открытых дверей».</a:t>
            </a:r>
            <a:endParaRPr lang="ru-RU" sz="2400"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6881879" y="432450"/>
            <a:ext cx="5175249" cy="3881437"/>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7170" y="2740704"/>
            <a:ext cx="5389418" cy="404206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334" y="2396836"/>
            <a:ext cx="3345873" cy="4461164"/>
          </a:xfrm>
          <a:prstGeom prst="rect">
            <a:avLst/>
          </a:prstGeom>
        </p:spPr>
      </p:pic>
    </p:spTree>
    <p:extLst>
      <p:ext uri="{BB962C8B-B14F-4D97-AF65-F5344CB8AC3E}">
        <p14:creationId xmlns:p14="http://schemas.microsoft.com/office/powerpoint/2010/main" val="200436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26571"/>
            <a:ext cx="4743752" cy="1603829"/>
          </a:xfrm>
        </p:spPr>
        <p:txBody>
          <a:bodyPr>
            <a:normAutofit/>
          </a:bodyPr>
          <a:lstStyle/>
          <a:p>
            <a:r>
              <a:rPr lang="ru-RU" sz="2400" dirty="0">
                <a:solidFill>
                  <a:srgbClr val="C00000"/>
                </a:solidFill>
              </a:rPr>
              <a:t>Д</a:t>
            </a:r>
            <a:r>
              <a:rPr lang="ru-RU" sz="2400" dirty="0" smtClean="0">
                <a:solidFill>
                  <a:srgbClr val="C00000"/>
                </a:solidFill>
              </a:rPr>
              <a:t>ошкольное отделение поделилось опытом работы с родителями на районном методическом объединении</a:t>
            </a:r>
            <a:endParaRPr lang="ru-RU" sz="2400" dirty="0">
              <a:solidFill>
                <a:srgbClr val="C00000"/>
              </a:solidFill>
            </a:endParaRPr>
          </a:p>
        </p:txBody>
      </p:sp>
      <p:sp>
        <p:nvSpPr>
          <p:cNvPr id="3" name="Объект 2"/>
          <p:cNvSpPr>
            <a:spLocks noGrp="1"/>
          </p:cNvSpPr>
          <p:nvPr>
            <p:ph idx="1"/>
          </p:nvPr>
        </p:nvSpPr>
        <p:spPr>
          <a:xfrm>
            <a:off x="5538651" y="326571"/>
            <a:ext cx="6035039" cy="5714791"/>
          </a:xfrm>
        </p:spPr>
        <p:txBody>
          <a:bodyPr>
            <a:normAutofit fontScale="92500" lnSpcReduction="10000"/>
          </a:bodyPr>
          <a:lstStyle/>
          <a:p>
            <a:pPr marL="0" indent="0">
              <a:buNone/>
            </a:pPr>
            <a:r>
              <a:rPr lang="ru-RU" dirty="0"/>
              <a:t> </a:t>
            </a:r>
            <a:r>
              <a:rPr lang="ru-RU" sz="2400" b="1" dirty="0">
                <a:solidFill>
                  <a:srgbClr val="002060"/>
                </a:solidFill>
              </a:rPr>
              <a:t>С самой младшей группы, в адаптационный период, когда сложно родителям расставаться со своим малышом, подвижные игры, физкультурные минутки, пальчиковые игры - играют большую роль для спокойного прохождения этого не простого периода. Наше дошкольное отделение понимает, что семья является персональной средой жизни ребёнка от самого рождения. Именно поэтому, одним из приоритетных направлений деятельности нашего детского сада является развитие новых форм взаимодействия родителей и педагогов в процессе оздоровления и воспитания дошкольников.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66" y="1930400"/>
            <a:ext cx="4884420" cy="3459798"/>
          </a:xfrm>
          <a:prstGeom prst="rect">
            <a:avLst/>
          </a:prstGeom>
        </p:spPr>
      </p:pic>
    </p:spTree>
    <p:extLst>
      <p:ext uri="{BB962C8B-B14F-4D97-AF65-F5344CB8AC3E}">
        <p14:creationId xmlns:p14="http://schemas.microsoft.com/office/powerpoint/2010/main" val="257737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87383"/>
            <a:ext cx="5357706" cy="1643017"/>
          </a:xfrm>
        </p:spPr>
        <p:txBody>
          <a:bodyPr/>
          <a:lstStyle/>
          <a:p>
            <a:r>
              <a:rPr lang="ru-RU" dirty="0" smtClean="0">
                <a:solidFill>
                  <a:srgbClr val="FF0000"/>
                </a:solidFill>
              </a:rPr>
              <a:t>День Победы </a:t>
            </a:r>
            <a:br>
              <a:rPr lang="ru-RU" dirty="0" smtClean="0">
                <a:solidFill>
                  <a:srgbClr val="FF0000"/>
                </a:solidFill>
              </a:rPr>
            </a:br>
            <a:r>
              <a:rPr lang="ru-RU" dirty="0" smtClean="0">
                <a:solidFill>
                  <a:srgbClr val="FF0000"/>
                </a:solidFill>
              </a:rPr>
              <a:t>(77 годовщина)</a:t>
            </a:r>
            <a:endParaRPr lang="ru-RU" dirty="0">
              <a:solidFill>
                <a:srgbClr val="FF0000"/>
              </a:solidFill>
            </a:endParaRPr>
          </a:p>
        </p:txBody>
      </p:sp>
      <p:sp>
        <p:nvSpPr>
          <p:cNvPr id="3" name="Объект 2"/>
          <p:cNvSpPr>
            <a:spLocks noGrp="1"/>
          </p:cNvSpPr>
          <p:nvPr>
            <p:ph idx="1"/>
          </p:nvPr>
        </p:nvSpPr>
        <p:spPr>
          <a:xfrm>
            <a:off x="6701246" y="391887"/>
            <a:ext cx="5107577" cy="7752596"/>
          </a:xfrm>
        </p:spPr>
        <p:txBody>
          <a:bodyPr/>
          <a:lstStyle/>
          <a:p>
            <a:pPr marL="0" indent="0">
              <a:buNone/>
            </a:pPr>
            <a:r>
              <a:rPr lang="ru-RU" b="1" dirty="0" smtClean="0">
                <a:solidFill>
                  <a:srgbClr val="002060"/>
                </a:solidFill>
              </a:rPr>
              <a:t>6 </a:t>
            </a:r>
            <a:r>
              <a:rPr lang="ru-RU" b="1" dirty="0">
                <a:solidFill>
                  <a:srgbClr val="002060"/>
                </a:solidFill>
              </a:rPr>
              <a:t>мая 2022 года, накануне долгожданного праздника – Дня Победы, дошкольное отделение МОБУ «СОШ «</a:t>
            </a:r>
            <a:r>
              <a:rPr lang="ru-RU" b="1" dirty="0" err="1">
                <a:solidFill>
                  <a:srgbClr val="002060"/>
                </a:solidFill>
              </a:rPr>
              <a:t>Агалатовский</a:t>
            </a:r>
            <a:r>
              <a:rPr lang="ru-RU" b="1" dirty="0">
                <a:solidFill>
                  <a:srgbClr val="002060"/>
                </a:solidFill>
              </a:rPr>
              <a:t> ЦО» посетили почётные гости – Греховодов Иван Антонович и </a:t>
            </a:r>
            <a:r>
              <a:rPr lang="ru-RU" b="1" dirty="0" err="1">
                <a:solidFill>
                  <a:srgbClr val="002060"/>
                </a:solidFill>
              </a:rPr>
              <a:t>Коев</a:t>
            </a:r>
            <a:r>
              <a:rPr lang="ru-RU" b="1" dirty="0">
                <a:solidFill>
                  <a:srgbClr val="002060"/>
                </a:solidFill>
              </a:rPr>
              <a:t> Олег Всеволодович. </a:t>
            </a:r>
          </a:p>
          <a:p>
            <a:pPr marL="0" indent="0">
              <a:buNone/>
            </a:pPr>
            <a:r>
              <a:rPr lang="ru-RU" b="1" dirty="0">
                <a:solidFill>
                  <a:srgbClr val="002060"/>
                </a:solidFill>
              </a:rPr>
              <a:t>   Собравшись вместе, прошлись по «страницам истории». Накануне Великой Отечественной войны мирно жили люди в нашей стране, учились, работали, строили дома. Но в июньское утро 1941 года на мирные города стали падать бомбы, раздались звуки взрывов, рёв вражеских самолётов. Это на нашу землю пришла война. </a:t>
            </a:r>
          </a:p>
          <a:p>
            <a:pPr marL="0" indent="0">
              <a:buNone/>
            </a:pPr>
            <a:r>
              <a:rPr lang="ru-RU" b="1" dirty="0">
                <a:solidFill>
                  <a:srgbClr val="002060"/>
                </a:solidFill>
              </a:rPr>
              <a:t>   Посмотрев презентацию «Война, как это было» воспитанники дошкольного отделения почувствовали разрушающую силу войны, увидели те условия, в которых жили люди – голод, холод, пожары домов и даже целых городов. </a:t>
            </a:r>
          </a:p>
        </p:txBody>
      </p:sp>
      <p:pic>
        <p:nvPicPr>
          <p:cNvPr id="2050" name="Picture 2" descr="mbzit1w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5" y="2107883"/>
            <a:ext cx="5736528"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806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669057"/>
            <a:ext cx="2906125" cy="617839"/>
          </a:xfrm>
        </p:spPr>
        <p:txBody>
          <a:bodyPr>
            <a:normAutofit fontScale="90000"/>
          </a:bodyPr>
          <a:lstStyle/>
          <a:p>
            <a:endParaRPr lang="ru-RU" dirty="0"/>
          </a:p>
        </p:txBody>
      </p:sp>
      <p:sp>
        <p:nvSpPr>
          <p:cNvPr id="3" name="Объект 2"/>
          <p:cNvSpPr>
            <a:spLocks noGrp="1"/>
          </p:cNvSpPr>
          <p:nvPr>
            <p:ph idx="1"/>
          </p:nvPr>
        </p:nvSpPr>
        <p:spPr>
          <a:xfrm>
            <a:off x="5858935" y="0"/>
            <a:ext cx="6333066" cy="6041363"/>
          </a:xfrm>
        </p:spPr>
        <p:txBody>
          <a:bodyPr>
            <a:noAutofit/>
          </a:bodyPr>
          <a:lstStyle/>
          <a:p>
            <a:pPr marL="0" indent="0">
              <a:buNone/>
            </a:pPr>
            <a:r>
              <a:rPr lang="ru-RU" sz="2500" b="1" dirty="0" smtClean="0">
                <a:solidFill>
                  <a:srgbClr val="002060"/>
                </a:solidFill>
                <a:latin typeface="Times New Roman" panose="02020603050405020304" pitchFamily="18" charset="0"/>
                <a:cs typeface="Times New Roman" panose="02020603050405020304" pitchFamily="18" charset="0"/>
              </a:rPr>
              <a:t>На протяжении всего учебного года ребята всех групп лепили, рисовали, конструировали, получали музыкальное и физическое развитие. Были активными и энергичными на занятиях, в самостоятельной и экспериментальной деятельности. По результатам проведённого мониторинга освоения обучающимися Программы,  общий балл составил 4,3 балла из возможных 5. Программа освоена всеми воспитанниками.</a:t>
            </a:r>
          </a:p>
          <a:p>
            <a:pPr marL="0" indent="0">
              <a:buNone/>
            </a:pPr>
            <a:r>
              <a:rPr lang="ru-RU" sz="2500" b="1" dirty="0" smtClean="0">
                <a:solidFill>
                  <a:srgbClr val="002060"/>
                </a:solidFill>
                <a:latin typeface="Times New Roman" panose="02020603050405020304" pitchFamily="18" charset="0"/>
                <a:cs typeface="Times New Roman" panose="02020603050405020304" pitchFamily="18" charset="0"/>
              </a:rPr>
              <a:t>Удовлетворённость родителей дошкольным отделением составила – 96 %</a:t>
            </a:r>
            <a:endParaRPr lang="ru-RU" sz="2500" b="1"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822" y="4159621"/>
            <a:ext cx="3429235" cy="2698379"/>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822" y="77357"/>
            <a:ext cx="5181600" cy="3886200"/>
          </a:xfrm>
          <a:prstGeom prst="rect">
            <a:avLst/>
          </a:prstGeom>
        </p:spPr>
      </p:pic>
    </p:spTree>
    <p:extLst>
      <p:ext uri="{BB962C8B-B14F-4D97-AF65-F5344CB8AC3E}">
        <p14:creationId xmlns:p14="http://schemas.microsoft.com/office/powerpoint/2010/main" val="1308392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33702" y="609600"/>
            <a:ext cx="5904411" cy="1320800"/>
          </a:xfrm>
        </p:spPr>
        <p:txBody>
          <a:bodyPr/>
          <a:lstStyle/>
          <a:p>
            <a:pPr algn="ctr"/>
            <a:r>
              <a:rPr lang="ru-RU" dirty="0" smtClean="0">
                <a:solidFill>
                  <a:srgbClr val="C00000"/>
                </a:solidFill>
              </a:rPr>
              <a:t>Распространение опыта </a:t>
            </a:r>
            <a:endParaRPr lang="ru-RU" dirty="0">
              <a:solidFill>
                <a:srgbClr val="C00000"/>
              </a:solidFill>
            </a:endParaRPr>
          </a:p>
        </p:txBody>
      </p:sp>
      <p:sp>
        <p:nvSpPr>
          <p:cNvPr id="3" name="Объект 2"/>
          <p:cNvSpPr>
            <a:spLocks noGrp="1"/>
          </p:cNvSpPr>
          <p:nvPr>
            <p:ph idx="1"/>
          </p:nvPr>
        </p:nvSpPr>
        <p:spPr>
          <a:xfrm>
            <a:off x="5355771" y="1319349"/>
            <a:ext cx="5421086" cy="4722013"/>
          </a:xfrm>
        </p:spPr>
        <p:txBody>
          <a:bodyPr>
            <a:normAutofit lnSpcReduction="10000"/>
          </a:bodyPr>
          <a:lstStyle/>
          <a:p>
            <a:pPr marL="0" indent="0">
              <a:buNone/>
            </a:pPr>
            <a:r>
              <a:rPr lang="ru-RU" sz="2400" b="1" dirty="0" smtClean="0">
                <a:solidFill>
                  <a:srgbClr val="002060"/>
                </a:solidFill>
              </a:rPr>
              <a:t>Коллектив дошкольного отделения совместно с </a:t>
            </a:r>
            <a:r>
              <a:rPr lang="ru-RU" sz="2400" b="1" dirty="0" err="1" smtClean="0">
                <a:solidFill>
                  <a:srgbClr val="002060"/>
                </a:solidFill>
              </a:rPr>
              <a:t>педагогими</a:t>
            </a:r>
            <a:r>
              <a:rPr lang="ru-RU" sz="2400" b="1" dirty="0" smtClean="0">
                <a:solidFill>
                  <a:srgbClr val="002060"/>
                </a:solidFill>
              </a:rPr>
              <a:t> МОБУ «СОШ «</a:t>
            </a:r>
            <a:r>
              <a:rPr lang="ru-RU" sz="2400" b="1" dirty="0" err="1" smtClean="0">
                <a:solidFill>
                  <a:srgbClr val="002060"/>
                </a:solidFill>
              </a:rPr>
              <a:t>Агалатовский</a:t>
            </a:r>
            <a:r>
              <a:rPr lang="ru-RU" sz="2400" b="1" dirty="0" smtClean="0">
                <a:solidFill>
                  <a:srgbClr val="002060"/>
                </a:solidFill>
              </a:rPr>
              <a:t> ЦО» выступили на </a:t>
            </a:r>
            <a:r>
              <a:rPr lang="en-GB" sz="2400" b="1" dirty="0" smtClean="0">
                <a:solidFill>
                  <a:srgbClr val="002060"/>
                </a:solidFill>
              </a:rPr>
              <a:t>VII</a:t>
            </a:r>
            <a:r>
              <a:rPr lang="en-US" sz="2400" b="1" dirty="0" smtClean="0">
                <a:solidFill>
                  <a:srgbClr val="002060"/>
                </a:solidFill>
              </a:rPr>
              <a:t> </a:t>
            </a:r>
            <a:r>
              <a:rPr lang="ru-RU" sz="2400" b="1" dirty="0" smtClean="0">
                <a:solidFill>
                  <a:srgbClr val="002060"/>
                </a:solidFill>
              </a:rPr>
              <a:t>Муниципальной системе образования Всеволожского района» по теме: «Преемственность в системе непрерывного образования на основе проектных подходов в подготовке к Международному исследованию качества</a:t>
            </a:r>
            <a:r>
              <a:rPr lang="en-GB" sz="2400" b="1" dirty="0" smtClean="0">
                <a:solidFill>
                  <a:srgbClr val="002060"/>
                </a:solidFill>
              </a:rPr>
              <a:t> </a:t>
            </a:r>
            <a:r>
              <a:rPr lang="ru-RU" sz="2400" b="1" dirty="0" smtClean="0">
                <a:solidFill>
                  <a:srgbClr val="002060"/>
                </a:solidFill>
              </a:rPr>
              <a:t>образования </a:t>
            </a:r>
            <a:r>
              <a:rPr lang="en-GB" sz="2400" b="1" dirty="0" smtClean="0">
                <a:solidFill>
                  <a:srgbClr val="002060"/>
                </a:solidFill>
              </a:rPr>
              <a:t>PISA </a:t>
            </a:r>
            <a:r>
              <a:rPr lang="en-US" sz="2400" b="1" dirty="0" smtClean="0">
                <a:solidFill>
                  <a:srgbClr val="002060"/>
                </a:solidFill>
              </a:rPr>
              <a:t>2024</a:t>
            </a:r>
            <a:r>
              <a:rPr lang="ru-RU" sz="2400" b="1" dirty="0" smtClean="0">
                <a:solidFill>
                  <a:srgbClr val="002060"/>
                </a:solidFill>
              </a:rPr>
              <a:t>», г. Всеволожск 2022 г.</a:t>
            </a:r>
            <a:endParaRPr lang="ru-RU" sz="2400" b="1" dirty="0">
              <a:solidFill>
                <a:srgbClr val="00206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013" y="356015"/>
            <a:ext cx="4699655" cy="6266207"/>
          </a:xfrm>
          <a:prstGeom prst="rect">
            <a:avLst/>
          </a:prstGeom>
        </p:spPr>
      </p:pic>
    </p:spTree>
    <p:extLst>
      <p:ext uri="{BB962C8B-B14F-4D97-AF65-F5344CB8AC3E}">
        <p14:creationId xmlns:p14="http://schemas.microsoft.com/office/powerpoint/2010/main" val="184301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727923" cy="709749"/>
          </a:xfrm>
        </p:spPr>
        <p:txBody>
          <a:bodyPr>
            <a:normAutofit fontScale="90000"/>
          </a:bodyPr>
          <a:lstStyle/>
          <a:p>
            <a:pPr marL="914400" lvl="2" indent="0"/>
            <a:r>
              <a:rPr lang="ru-RU" sz="4500" dirty="0">
                <a:solidFill>
                  <a:srgbClr val="C00000"/>
                </a:solidFill>
              </a:rPr>
              <a:t>Благодарим за внимание</a:t>
            </a:r>
          </a:p>
        </p:txBody>
      </p:sp>
      <p:sp>
        <p:nvSpPr>
          <p:cNvPr id="3" name="Объект 2"/>
          <p:cNvSpPr>
            <a:spLocks noGrp="1"/>
          </p:cNvSpPr>
          <p:nvPr>
            <p:ph idx="1"/>
          </p:nvPr>
        </p:nvSpPr>
        <p:spPr>
          <a:xfrm>
            <a:off x="7471954" y="2160590"/>
            <a:ext cx="4859383" cy="3103742"/>
          </a:xfrm>
        </p:spPr>
        <p:txBody>
          <a:bodyPr>
            <a:normAutofit fontScale="70000" lnSpcReduction="20000"/>
          </a:bodyPr>
          <a:lstStyle/>
          <a:p>
            <a:pPr marL="914400" lvl="2" indent="0">
              <a:buNone/>
            </a:pPr>
            <a:r>
              <a:rPr lang="ru-RU" sz="2400" b="1" dirty="0" smtClean="0">
                <a:solidFill>
                  <a:schemeClr val="tx1">
                    <a:lumMod val="95000"/>
                    <a:lumOff val="5000"/>
                  </a:schemeClr>
                </a:solidFill>
              </a:rPr>
              <a:t>Презентация</a:t>
            </a:r>
          </a:p>
          <a:p>
            <a:pPr marL="914400" lvl="2" indent="0">
              <a:buNone/>
            </a:pPr>
            <a:r>
              <a:rPr lang="ru-RU" sz="2400" b="1" dirty="0">
                <a:solidFill>
                  <a:schemeClr val="tx1">
                    <a:lumMod val="95000"/>
                    <a:lumOff val="5000"/>
                  </a:schemeClr>
                </a:solidFill>
              </a:rPr>
              <a:t>п</a:t>
            </a:r>
            <a:r>
              <a:rPr lang="ru-RU" sz="2400" b="1" dirty="0" smtClean="0">
                <a:solidFill>
                  <a:schemeClr val="tx1">
                    <a:lumMod val="95000"/>
                    <a:lumOff val="5000"/>
                  </a:schemeClr>
                </a:solidFill>
              </a:rPr>
              <a:t>одготовлена </a:t>
            </a:r>
          </a:p>
          <a:p>
            <a:pPr marL="914400" lvl="2" indent="0">
              <a:buNone/>
            </a:pPr>
            <a:r>
              <a:rPr lang="ru-RU" sz="2400" b="1" dirty="0" err="1" smtClean="0">
                <a:solidFill>
                  <a:schemeClr val="tx1">
                    <a:lumMod val="95000"/>
                    <a:lumOff val="5000"/>
                  </a:schemeClr>
                </a:solidFill>
              </a:rPr>
              <a:t>Клявдо</a:t>
            </a:r>
            <a:r>
              <a:rPr lang="ru-RU" sz="2400" b="1" dirty="0" smtClean="0">
                <a:solidFill>
                  <a:schemeClr val="tx1">
                    <a:lumMod val="95000"/>
                    <a:lumOff val="5000"/>
                  </a:schemeClr>
                </a:solidFill>
              </a:rPr>
              <a:t> М.К.- зам. директора по ДО;</a:t>
            </a:r>
          </a:p>
          <a:p>
            <a:pPr marL="914400" lvl="2" indent="0">
              <a:buNone/>
            </a:pPr>
            <a:r>
              <a:rPr lang="ru-RU" sz="2400" b="1" dirty="0" err="1" smtClean="0">
                <a:solidFill>
                  <a:schemeClr val="tx1">
                    <a:lumMod val="95000"/>
                    <a:lumOff val="5000"/>
                  </a:schemeClr>
                </a:solidFill>
              </a:rPr>
              <a:t>Криволуцкой</a:t>
            </a:r>
            <a:r>
              <a:rPr lang="ru-RU" sz="2400" b="1" dirty="0" smtClean="0">
                <a:solidFill>
                  <a:schemeClr val="tx1">
                    <a:lumMod val="95000"/>
                    <a:lumOff val="5000"/>
                  </a:schemeClr>
                </a:solidFill>
              </a:rPr>
              <a:t> Л.В. – методистом ДО.</a:t>
            </a:r>
          </a:p>
          <a:p>
            <a:pPr marL="914400" lvl="2" indent="0">
              <a:buNone/>
            </a:pPr>
            <a:endParaRPr lang="ru-RU" sz="2400" b="1" dirty="0">
              <a:solidFill>
                <a:schemeClr val="tx1">
                  <a:lumMod val="95000"/>
                  <a:lumOff val="5000"/>
                </a:schemeClr>
              </a:solidFill>
            </a:endParaRPr>
          </a:p>
          <a:p>
            <a:pPr marL="914400" lvl="2" indent="0">
              <a:buNone/>
            </a:pPr>
            <a:r>
              <a:rPr lang="ru-RU" sz="2400" b="1" dirty="0" smtClean="0">
                <a:solidFill>
                  <a:schemeClr val="tx1">
                    <a:lumMod val="95000"/>
                    <a:lumOff val="5000"/>
                  </a:schemeClr>
                </a:solidFill>
              </a:rPr>
              <a:t>Всеволожский район</a:t>
            </a:r>
          </a:p>
          <a:p>
            <a:pPr marL="914400" lvl="2" indent="0">
              <a:buNone/>
            </a:pPr>
            <a:r>
              <a:rPr lang="ru-RU" sz="2400" b="1" dirty="0" smtClean="0">
                <a:solidFill>
                  <a:schemeClr val="tx1">
                    <a:lumMod val="95000"/>
                    <a:lumOff val="5000"/>
                  </a:schemeClr>
                </a:solidFill>
              </a:rPr>
              <a:t>Ленинградская область</a:t>
            </a:r>
          </a:p>
          <a:p>
            <a:pPr marL="914400" lvl="2" indent="0">
              <a:buNone/>
            </a:pPr>
            <a:r>
              <a:rPr lang="ru-RU" sz="2400" b="1" dirty="0" smtClean="0">
                <a:solidFill>
                  <a:schemeClr val="tx1">
                    <a:lumMod val="95000"/>
                    <a:lumOff val="5000"/>
                  </a:schemeClr>
                </a:solidFill>
              </a:rPr>
              <a:t>2021-2022 учебный год</a:t>
            </a:r>
            <a:endParaRPr lang="ru-RU" sz="2400" b="1" dirty="0">
              <a:solidFill>
                <a:schemeClr val="tx1">
                  <a:lumMod val="95000"/>
                  <a:lumOff val="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09" y="1319349"/>
            <a:ext cx="7591455" cy="5693591"/>
          </a:xfrm>
          <a:prstGeom prst="rect">
            <a:avLst/>
          </a:prstGeom>
        </p:spPr>
      </p:pic>
    </p:spTree>
    <p:extLst>
      <p:ext uri="{BB962C8B-B14F-4D97-AF65-F5344CB8AC3E}">
        <p14:creationId xmlns:p14="http://schemas.microsoft.com/office/powerpoint/2010/main" val="3242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66255"/>
            <a:ext cx="10406302" cy="1764145"/>
          </a:xfrm>
        </p:spPr>
        <p:txBody>
          <a:bodyPr>
            <a:normAutofit/>
          </a:bodyPr>
          <a:lstStyle/>
          <a:p>
            <a:r>
              <a:rPr lang="ru-RU" sz="2500" b="1" dirty="0">
                <a:solidFill>
                  <a:srgbClr val="002060"/>
                </a:solidFill>
              </a:rPr>
              <a:t>Т</a:t>
            </a:r>
            <a:r>
              <a:rPr lang="ru-RU" sz="2500" b="1" dirty="0" smtClean="0">
                <a:solidFill>
                  <a:srgbClr val="002060"/>
                </a:solidFill>
              </a:rPr>
              <a:t>ема дошкольного отделения МОБУ «СОШ «</a:t>
            </a:r>
            <a:r>
              <a:rPr lang="ru-RU" sz="2500" b="1" dirty="0" err="1" smtClean="0">
                <a:solidFill>
                  <a:srgbClr val="002060"/>
                </a:solidFill>
              </a:rPr>
              <a:t>Агалатовский</a:t>
            </a:r>
            <a:r>
              <a:rPr lang="ru-RU" sz="2500" b="1" dirty="0" smtClean="0">
                <a:solidFill>
                  <a:srgbClr val="002060"/>
                </a:solidFill>
              </a:rPr>
              <a:t> ЦО»:</a:t>
            </a:r>
            <a:br>
              <a:rPr lang="ru-RU" sz="2500" b="1" dirty="0" smtClean="0">
                <a:solidFill>
                  <a:srgbClr val="002060"/>
                </a:solidFill>
              </a:rPr>
            </a:br>
            <a:r>
              <a:rPr lang="ru-RU" sz="2500" b="1" dirty="0" smtClean="0">
                <a:solidFill>
                  <a:srgbClr val="002060"/>
                </a:solidFill>
              </a:rPr>
              <a:t> </a:t>
            </a:r>
            <a:r>
              <a:rPr lang="ru-RU" sz="2500" b="1" dirty="0" smtClean="0">
                <a:solidFill>
                  <a:srgbClr val="C00000"/>
                </a:solidFill>
              </a:rPr>
              <a:t>«Повышение качества образования через применение современных образовательных технологий»</a:t>
            </a:r>
            <a:endParaRPr lang="ru-RU" sz="2500" b="1" dirty="0">
              <a:solidFill>
                <a:srgbClr val="002060"/>
              </a:solidFill>
            </a:endParaRPr>
          </a:p>
        </p:txBody>
      </p:sp>
      <p:sp>
        <p:nvSpPr>
          <p:cNvPr id="3" name="Объект 2"/>
          <p:cNvSpPr>
            <a:spLocks noGrp="1"/>
          </p:cNvSpPr>
          <p:nvPr>
            <p:ph idx="1"/>
          </p:nvPr>
        </p:nvSpPr>
        <p:spPr>
          <a:xfrm>
            <a:off x="677334" y="1731818"/>
            <a:ext cx="8596668" cy="5237017"/>
          </a:xfrm>
        </p:spPr>
        <p:txBody>
          <a:bodyPr>
            <a:normAutofit/>
          </a:bodyPr>
          <a:lstStyle/>
          <a:p>
            <a:pPr marL="0" indent="0">
              <a:buNone/>
            </a:pPr>
            <a:r>
              <a:rPr lang="ru-RU" sz="2400" dirty="0" smtClean="0">
                <a:solidFill>
                  <a:srgbClr val="C00000"/>
                </a:solidFill>
              </a:rPr>
              <a:t>Цель: </a:t>
            </a:r>
            <a:r>
              <a:rPr lang="ru-RU" sz="2400" dirty="0" smtClean="0">
                <a:solidFill>
                  <a:srgbClr val="002060"/>
                </a:solidFill>
              </a:rPr>
              <a:t>Повышение качества образовательного процесса ДО через обновление содержания и организации самостоятельной и совместной деятельности ребёнка и взрослого в соответствии с ФГОС ДО.</a:t>
            </a:r>
            <a:endParaRPr lang="ru-RU" sz="2400" dirty="0" smtClean="0">
              <a:solidFill>
                <a:srgbClr val="C00000"/>
              </a:solidFill>
            </a:endParaRPr>
          </a:p>
          <a:p>
            <a:pPr marL="0" indent="0">
              <a:buNone/>
            </a:pPr>
            <a:r>
              <a:rPr lang="ru-RU" sz="2400" dirty="0" smtClean="0">
                <a:solidFill>
                  <a:srgbClr val="C00000"/>
                </a:solidFill>
              </a:rPr>
              <a:t>Задачи: </a:t>
            </a:r>
          </a:p>
          <a:p>
            <a:pPr marL="0" indent="0">
              <a:buNone/>
            </a:pPr>
            <a:r>
              <a:rPr lang="ru-RU" sz="2000" dirty="0" smtClean="0">
                <a:solidFill>
                  <a:srgbClr val="C00000"/>
                </a:solidFill>
              </a:rPr>
              <a:t>1. Оказание помощи педагогам в освоении и реализации инновационных образовательных технологий в рамках программы развития дошкольного отделения;</a:t>
            </a:r>
          </a:p>
          <a:p>
            <a:pPr marL="0" indent="0">
              <a:buNone/>
            </a:pPr>
            <a:r>
              <a:rPr lang="ru-RU" sz="2000" dirty="0" smtClean="0">
                <a:solidFill>
                  <a:srgbClr val="C00000"/>
                </a:solidFill>
              </a:rPr>
              <a:t>2.Обеспечение единства и преемственности между ступенями обучения и переход к непрерывной системе образования в условиях ФГОС;</a:t>
            </a:r>
          </a:p>
          <a:p>
            <a:pPr marL="0" indent="0">
              <a:buNone/>
            </a:pPr>
            <a:r>
              <a:rPr lang="ru-RU" sz="2000" dirty="0" smtClean="0">
                <a:solidFill>
                  <a:srgbClr val="C00000"/>
                </a:solidFill>
              </a:rPr>
              <a:t>3.Организация, совершенствование, поддержка научно-методической, исследовательской, инновационной работы педагогов и обучающихся через участие в проектной деятельности.</a:t>
            </a:r>
          </a:p>
        </p:txBody>
      </p:sp>
    </p:spTree>
    <p:extLst>
      <p:ext uri="{BB962C8B-B14F-4D97-AF65-F5344CB8AC3E}">
        <p14:creationId xmlns:p14="http://schemas.microsoft.com/office/powerpoint/2010/main" val="2217678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07818"/>
            <a:ext cx="8596668" cy="1722582"/>
          </a:xfrm>
        </p:spPr>
        <p:txBody>
          <a:bodyPr>
            <a:normAutofit fontScale="90000"/>
          </a:bodyPr>
          <a:lstStyle/>
          <a:p>
            <a:r>
              <a:rPr lang="ru-RU" sz="2400" b="1" dirty="0" smtClean="0">
                <a:solidFill>
                  <a:srgbClr val="C00000"/>
                </a:solidFill>
              </a:rPr>
              <a:t>Цель методической работы:</a:t>
            </a:r>
            <a:r>
              <a:rPr lang="ru-RU" sz="2400" b="1" dirty="0">
                <a:solidFill>
                  <a:srgbClr val="C00000"/>
                </a:solidFill>
              </a:rPr>
              <a:t/>
            </a:r>
            <a:br>
              <a:rPr lang="ru-RU" sz="2400" b="1" dirty="0">
                <a:solidFill>
                  <a:srgbClr val="C00000"/>
                </a:solidFill>
              </a:rPr>
            </a:br>
            <a:r>
              <a:rPr lang="ru-RU" sz="2400" b="1" dirty="0" smtClean="0">
                <a:solidFill>
                  <a:schemeClr val="tx2">
                    <a:lumMod val="50000"/>
                  </a:schemeClr>
                </a:solidFill>
              </a:rPr>
              <a:t>Реализация Программы в форме игры, познавательной и исследовательской деятельности, творческой активности с учётом индивидуальных образовательных потребностей и способностей обучающихся.</a:t>
            </a:r>
            <a:br>
              <a:rPr lang="ru-RU" sz="2400" b="1" dirty="0" smtClean="0">
                <a:solidFill>
                  <a:schemeClr val="tx2">
                    <a:lumMod val="50000"/>
                  </a:schemeClr>
                </a:solidFill>
              </a:rPr>
            </a:br>
            <a:r>
              <a:rPr lang="ru-RU" sz="2400" b="1" dirty="0">
                <a:solidFill>
                  <a:schemeClr val="tx2">
                    <a:lumMod val="50000"/>
                  </a:schemeClr>
                </a:solidFill>
              </a:rPr>
              <a:t/>
            </a:r>
            <a:br>
              <a:rPr lang="ru-RU" sz="2400" b="1" dirty="0">
                <a:solidFill>
                  <a:schemeClr val="tx2">
                    <a:lumMod val="50000"/>
                  </a:schemeClr>
                </a:solidFill>
              </a:rPr>
            </a:br>
            <a:endParaRPr lang="ru-RU" sz="2400" b="1" dirty="0">
              <a:solidFill>
                <a:schemeClr val="tx2">
                  <a:lumMod val="50000"/>
                </a:schemeClr>
              </a:solidFill>
            </a:endParaRPr>
          </a:p>
        </p:txBody>
      </p:sp>
      <p:sp>
        <p:nvSpPr>
          <p:cNvPr id="3" name="Объект 2"/>
          <p:cNvSpPr>
            <a:spLocks noGrp="1"/>
          </p:cNvSpPr>
          <p:nvPr>
            <p:ph idx="1"/>
          </p:nvPr>
        </p:nvSpPr>
        <p:spPr/>
        <p:txBody>
          <a:bodyPr>
            <a:normAutofit fontScale="92500"/>
          </a:bodyPr>
          <a:lstStyle/>
          <a:p>
            <a:pPr marL="0" indent="0">
              <a:buNone/>
            </a:pPr>
            <a:r>
              <a:rPr lang="ru-RU" sz="2000" b="1" dirty="0" smtClean="0">
                <a:solidFill>
                  <a:srgbClr val="C00000"/>
                </a:solidFill>
              </a:rPr>
              <a:t>Задачи:</a:t>
            </a:r>
          </a:p>
          <a:p>
            <a:pPr marL="0" indent="0">
              <a:buNone/>
            </a:pPr>
            <a:r>
              <a:rPr lang="ru-RU" b="1" dirty="0" smtClean="0">
                <a:solidFill>
                  <a:schemeClr val="tx1">
                    <a:lumMod val="95000"/>
                    <a:lumOff val="5000"/>
                  </a:schemeClr>
                </a:solidFill>
              </a:rPr>
              <a:t>1. Создать условия для развития партнёрских отношений между руководителями ДО, педагогами, специалистами и родительской общественностью с целью качества образования, удовлетворения запросов потребителей образовательных услуг дошкольного образования.</a:t>
            </a:r>
          </a:p>
          <a:p>
            <a:pPr marL="0" indent="0">
              <a:buNone/>
            </a:pPr>
            <a:r>
              <a:rPr lang="ru-RU" b="1" dirty="0" smtClean="0">
                <a:solidFill>
                  <a:schemeClr val="tx1">
                    <a:lumMod val="95000"/>
                    <a:lumOff val="5000"/>
                  </a:schemeClr>
                </a:solidFill>
              </a:rPr>
              <a:t>2. Содействовать повышению профессиональной компетенции педагогов посредством оптимизации системы курсовой подготовки и системы методических мероприятий на различных уровнях.</a:t>
            </a:r>
          </a:p>
          <a:p>
            <a:pPr marL="0" indent="0">
              <a:buNone/>
            </a:pPr>
            <a:r>
              <a:rPr lang="ru-RU" b="1" dirty="0" smtClean="0">
                <a:solidFill>
                  <a:schemeClr val="tx1">
                    <a:lumMod val="95000"/>
                    <a:lumOff val="5000"/>
                  </a:schemeClr>
                </a:solidFill>
              </a:rPr>
              <a:t>3. Обеспечить методическую и консультативную поддержку педагогов, в том числе с использованием информационно-коммуникативных технологий по теме: «Создание единого методического пространства образовательного учреждения как эффективный компонент системы управления качеством образования.</a:t>
            </a:r>
            <a:endParaRPr lang="ru-RU" b="1" dirty="0">
              <a:solidFill>
                <a:schemeClr val="tx1">
                  <a:lumMod val="95000"/>
                  <a:lumOff val="5000"/>
                </a:schemeClr>
              </a:solidFill>
            </a:endParaRPr>
          </a:p>
        </p:txBody>
      </p:sp>
    </p:spTree>
    <p:extLst>
      <p:ext uri="{BB962C8B-B14F-4D97-AF65-F5344CB8AC3E}">
        <p14:creationId xmlns:p14="http://schemas.microsoft.com/office/powerpoint/2010/main" val="396969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5658152" cy="1320800"/>
          </a:xfrm>
        </p:spPr>
        <p:txBody>
          <a:bodyPr>
            <a:normAutofit fontScale="90000"/>
          </a:bodyPr>
          <a:lstStyle/>
          <a:p>
            <a:r>
              <a:rPr lang="ru-RU" dirty="0" smtClean="0">
                <a:solidFill>
                  <a:srgbClr val="C00000"/>
                </a:solidFill>
              </a:rPr>
              <a:t>Сохранение и безопасность здоровья воспитанников</a:t>
            </a:r>
            <a:endParaRPr lang="ru-RU" dirty="0">
              <a:solidFill>
                <a:srgbClr val="C00000"/>
              </a:solidFill>
            </a:endParaRPr>
          </a:p>
        </p:txBody>
      </p:sp>
      <p:sp>
        <p:nvSpPr>
          <p:cNvPr id="3" name="Объект 2"/>
          <p:cNvSpPr>
            <a:spLocks noGrp="1"/>
          </p:cNvSpPr>
          <p:nvPr>
            <p:ph idx="1"/>
          </p:nvPr>
        </p:nvSpPr>
        <p:spPr>
          <a:xfrm>
            <a:off x="7287491" y="360219"/>
            <a:ext cx="4433454" cy="6179126"/>
          </a:xfrm>
        </p:spPr>
        <p:txBody>
          <a:bodyPr>
            <a:normAutofit lnSpcReduction="10000"/>
          </a:bodyPr>
          <a:lstStyle/>
          <a:p>
            <a:pPr marL="0" indent="0">
              <a:buNone/>
            </a:pPr>
            <a:r>
              <a:rPr lang="ru-RU" sz="3200" b="1" dirty="0" smtClean="0">
                <a:solidFill>
                  <a:srgbClr val="002060"/>
                </a:solidFill>
                <a:latin typeface="Times New Roman" panose="02020603050405020304" pitchFamily="18" charset="0"/>
                <a:cs typeface="Times New Roman" panose="02020603050405020304" pitchFamily="18" charset="0"/>
              </a:rPr>
              <a:t>Приоритетом нашего учреждения является сохранение и безопасность здоровья воспитанников. </a:t>
            </a:r>
          </a:p>
          <a:p>
            <a:pPr marL="0" indent="0">
              <a:buNone/>
            </a:pPr>
            <a:r>
              <a:rPr lang="ru-RU" sz="3200" b="1" dirty="0" smtClean="0">
                <a:solidFill>
                  <a:srgbClr val="002060"/>
                </a:solidFill>
                <a:latin typeface="Times New Roman" panose="02020603050405020304" pitchFamily="18" charset="0"/>
                <a:cs typeface="Times New Roman" panose="02020603050405020304" pitchFamily="18" charset="0"/>
              </a:rPr>
              <a:t>В течении всего учебного года придавалось особое значение  двигательной активности для укрепления здоровья дошкольников. </a:t>
            </a: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7634"/>
            <a:ext cx="7219758" cy="3248891"/>
          </a:xfrm>
          <a:prstGeom prst="rect">
            <a:avLst/>
          </a:prstGeom>
        </p:spPr>
      </p:pic>
    </p:spTree>
    <p:extLst>
      <p:ext uri="{BB962C8B-B14F-4D97-AF65-F5344CB8AC3E}">
        <p14:creationId xmlns:p14="http://schemas.microsoft.com/office/powerpoint/2010/main" val="64408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9642323" cy="1930400"/>
          </a:xfrm>
        </p:spPr>
        <p:txBody>
          <a:bodyPr>
            <a:noAutofit/>
          </a:bodyPr>
          <a:lstStyle/>
          <a:p>
            <a:pPr lvl="0"/>
            <a:r>
              <a:rPr lang="ru-RU" sz="1800" b="1" dirty="0">
                <a:solidFill>
                  <a:srgbClr val="7030A0"/>
                </a:solidFill>
              </a:rPr>
              <a:t>Анализ выполнения задач, поставленных в 2021 – 2022 учебном году.</a:t>
            </a:r>
            <a:r>
              <a:rPr lang="ru-RU" sz="1800" dirty="0">
                <a:solidFill>
                  <a:srgbClr val="7030A0"/>
                </a:solidFill>
              </a:rPr>
              <a:t/>
            </a:r>
            <a:br>
              <a:rPr lang="ru-RU" sz="1800" dirty="0">
                <a:solidFill>
                  <a:srgbClr val="7030A0"/>
                </a:solidFill>
              </a:rPr>
            </a:br>
            <a:r>
              <a:rPr lang="ru-RU" sz="1800" b="1" i="1" dirty="0">
                <a:solidFill>
                  <a:srgbClr val="7030A0"/>
                </a:solidFill>
              </a:rPr>
              <a:t>ЦЕЛЬ: </a:t>
            </a:r>
            <a:r>
              <a:rPr lang="ru-RU" sz="1800" i="1" dirty="0">
                <a:solidFill>
                  <a:srgbClr val="7030A0"/>
                </a:solidFill>
              </a:rPr>
              <a:t>Повышение качества образования через применение современных образовательных технологий</a:t>
            </a:r>
            <a:r>
              <a:rPr lang="ru-RU" sz="1800" dirty="0">
                <a:solidFill>
                  <a:srgbClr val="7030A0"/>
                </a:solidFill>
              </a:rPr>
              <a:t/>
            </a:r>
            <a:br>
              <a:rPr lang="ru-RU" sz="1800" dirty="0">
                <a:solidFill>
                  <a:srgbClr val="7030A0"/>
                </a:solidFill>
              </a:rPr>
            </a:br>
            <a:r>
              <a:rPr lang="ru-RU" sz="1800" b="1" dirty="0" smtClean="0">
                <a:solidFill>
                  <a:srgbClr val="C00000"/>
                </a:solidFill>
              </a:rPr>
              <a:t>Задача: </a:t>
            </a:r>
            <a:r>
              <a:rPr lang="ru-RU" sz="1800" b="1" dirty="0">
                <a:solidFill>
                  <a:srgbClr val="C00000"/>
                </a:solidFill>
              </a:rPr>
              <a:t>Оказание помощи педагогам в освоении и реализации инновационных образовательных технологий в рамках программы развития дошкольного отделения</a:t>
            </a:r>
            <a:endParaRPr lang="ru-RU" sz="1800" dirty="0">
              <a:solidFill>
                <a:srgbClr val="C00000"/>
              </a:solidFill>
            </a:endParaRPr>
          </a:p>
        </p:txBody>
      </p:sp>
      <p:sp>
        <p:nvSpPr>
          <p:cNvPr id="3" name="Объект 2"/>
          <p:cNvSpPr>
            <a:spLocks noGrp="1"/>
          </p:cNvSpPr>
          <p:nvPr>
            <p:ph idx="1"/>
          </p:nvPr>
        </p:nvSpPr>
        <p:spPr>
          <a:xfrm>
            <a:off x="677334" y="1763487"/>
            <a:ext cx="9838266" cy="4277876"/>
          </a:xfrm>
        </p:spPr>
        <p:txBody>
          <a:bodyPr>
            <a:normAutofit fontScale="92500" lnSpcReduction="10000"/>
          </a:bodyPr>
          <a:lstStyle/>
          <a:p>
            <a:pPr marL="0" indent="0">
              <a:buNone/>
            </a:pPr>
            <a:r>
              <a:rPr lang="ru-RU" dirty="0" smtClean="0">
                <a:solidFill>
                  <a:srgbClr val="002060"/>
                </a:solidFill>
              </a:rPr>
              <a:t>Данная задача решалась на протяжении всего учебного года посредством: </a:t>
            </a:r>
          </a:p>
          <a:p>
            <a:pPr marL="0" indent="0">
              <a:buNone/>
            </a:pPr>
            <a:r>
              <a:rPr lang="ru-RU" dirty="0">
                <a:solidFill>
                  <a:srgbClr val="002060"/>
                </a:solidFill>
              </a:rPr>
              <a:t>-</a:t>
            </a:r>
            <a:r>
              <a:rPr lang="ru-RU" dirty="0" smtClean="0">
                <a:solidFill>
                  <a:srgbClr val="002060"/>
                </a:solidFill>
              </a:rPr>
              <a:t>проведения педагогических советов; тематических мониторингов; оперативного контроля; консультаций; изучение, обобщение и распространение педагогического опыта; посещения открытых занятий и мероприятий.</a:t>
            </a:r>
          </a:p>
          <a:p>
            <a:pPr marL="0" indent="0">
              <a:buNone/>
            </a:pPr>
            <a:r>
              <a:rPr lang="ru-RU" dirty="0" smtClean="0">
                <a:solidFill>
                  <a:srgbClr val="C00000"/>
                </a:solidFill>
              </a:rPr>
              <a:t>Достигнутые результаты в данном направлении: </a:t>
            </a:r>
          </a:p>
          <a:p>
            <a:pPr marL="0" indent="0">
              <a:buNone/>
            </a:pPr>
            <a:r>
              <a:rPr lang="ru-RU" dirty="0" smtClean="0">
                <a:solidFill>
                  <a:srgbClr val="002060"/>
                </a:solidFill>
              </a:rPr>
              <a:t>Прошли КПК: </a:t>
            </a:r>
            <a:r>
              <a:rPr lang="ru-RU" dirty="0" err="1" smtClean="0">
                <a:solidFill>
                  <a:srgbClr val="002060"/>
                </a:solidFill>
              </a:rPr>
              <a:t>Баданина</a:t>
            </a:r>
            <a:r>
              <a:rPr lang="ru-RU" dirty="0" smtClean="0">
                <a:solidFill>
                  <a:srgbClr val="002060"/>
                </a:solidFill>
              </a:rPr>
              <a:t> Е.В., Попова Л.И., Яковлева Д.А.;</a:t>
            </a:r>
            <a:br>
              <a:rPr lang="ru-RU" dirty="0" smtClean="0">
                <a:solidFill>
                  <a:srgbClr val="002060"/>
                </a:solidFill>
              </a:rPr>
            </a:br>
            <a:r>
              <a:rPr lang="ru-RU" dirty="0" smtClean="0">
                <a:solidFill>
                  <a:srgbClr val="002060"/>
                </a:solidFill>
              </a:rPr>
              <a:t>Категории в 2021-2022 учебном году: Васютина Т.А.- аттестация; Запорожец Н.А. – высшая кв. кат.; </a:t>
            </a:r>
            <a:r>
              <a:rPr lang="ru-RU" dirty="0" err="1" smtClean="0">
                <a:solidFill>
                  <a:srgbClr val="002060"/>
                </a:solidFill>
              </a:rPr>
              <a:t>Криволуцкая</a:t>
            </a:r>
            <a:r>
              <a:rPr lang="ru-RU" dirty="0" smtClean="0">
                <a:solidFill>
                  <a:srgbClr val="002060"/>
                </a:solidFill>
              </a:rPr>
              <a:t> Л.В. – высшая кв. кат., </a:t>
            </a:r>
            <a:r>
              <a:rPr lang="ru-RU" dirty="0" err="1" smtClean="0">
                <a:solidFill>
                  <a:srgbClr val="002060"/>
                </a:solidFill>
              </a:rPr>
              <a:t>Эрет</a:t>
            </a:r>
            <a:r>
              <a:rPr lang="ru-RU" dirty="0" smtClean="0">
                <a:solidFill>
                  <a:srgbClr val="002060"/>
                </a:solidFill>
              </a:rPr>
              <a:t> Д.В.-1 кв. кат.</a:t>
            </a:r>
          </a:p>
          <a:p>
            <a:pPr marL="0" indent="0">
              <a:buNone/>
            </a:pPr>
            <a:r>
              <a:rPr lang="ru-RU" smtClean="0">
                <a:solidFill>
                  <a:srgbClr val="002060"/>
                </a:solidFill>
              </a:rPr>
              <a:t>Категории: </a:t>
            </a:r>
            <a:r>
              <a:rPr lang="ru-RU" dirty="0" smtClean="0">
                <a:solidFill>
                  <a:srgbClr val="002060"/>
                </a:solidFill>
              </a:rPr>
              <a:t>Сергеева Г.Г. – высшая</a:t>
            </a:r>
            <a:r>
              <a:rPr lang="ru-RU" dirty="0" smtClean="0">
                <a:solidFill>
                  <a:srgbClr val="002060"/>
                </a:solidFill>
              </a:rPr>
              <a:t>, </a:t>
            </a:r>
            <a:r>
              <a:rPr lang="ru-RU" dirty="0" err="1" smtClean="0">
                <a:solidFill>
                  <a:srgbClr val="002060"/>
                </a:solidFill>
              </a:rPr>
              <a:t>Демкович</a:t>
            </a:r>
            <a:r>
              <a:rPr lang="ru-RU" dirty="0" smtClean="0">
                <a:solidFill>
                  <a:srgbClr val="002060"/>
                </a:solidFill>
              </a:rPr>
              <a:t> О.Н. – высшая, </a:t>
            </a:r>
            <a:r>
              <a:rPr lang="ru-RU" dirty="0" err="1" smtClean="0">
                <a:solidFill>
                  <a:srgbClr val="002060"/>
                </a:solidFill>
              </a:rPr>
              <a:t>Баданина</a:t>
            </a:r>
            <a:r>
              <a:rPr lang="ru-RU" dirty="0" smtClean="0">
                <a:solidFill>
                  <a:srgbClr val="002060"/>
                </a:solidFill>
              </a:rPr>
              <a:t> Е.В. – 1 кв. кат., </a:t>
            </a:r>
            <a:r>
              <a:rPr lang="ru-RU" dirty="0" smtClean="0">
                <a:solidFill>
                  <a:srgbClr val="002060"/>
                </a:solidFill>
              </a:rPr>
              <a:t> </a:t>
            </a:r>
            <a:r>
              <a:rPr lang="ru-RU" dirty="0" smtClean="0">
                <a:solidFill>
                  <a:srgbClr val="002060"/>
                </a:solidFill>
              </a:rPr>
              <a:t>Дмитриева Д.Р. – 1 кв. кат., Яковлева Д.А. – соответствие занимаемой должности;</a:t>
            </a:r>
          </a:p>
          <a:p>
            <a:pPr marL="0" indent="0">
              <a:buNone/>
            </a:pPr>
            <a:r>
              <a:rPr lang="ru-RU" dirty="0" smtClean="0">
                <a:solidFill>
                  <a:srgbClr val="C00000"/>
                </a:solidFill>
              </a:rPr>
              <a:t>Выявленные проблемы:</a:t>
            </a:r>
          </a:p>
          <a:p>
            <a:pPr marL="0" indent="0">
              <a:buNone/>
            </a:pPr>
            <a:r>
              <a:rPr lang="ru-RU" dirty="0">
                <a:solidFill>
                  <a:srgbClr val="002060"/>
                </a:solidFill>
              </a:rPr>
              <a:t>1. В связи с эпидемиологической обстановкой в Лен. области по </a:t>
            </a:r>
            <a:r>
              <a:rPr lang="en-GB" dirty="0">
                <a:solidFill>
                  <a:srgbClr val="002060"/>
                </a:solidFill>
              </a:rPr>
              <a:t>COVID</a:t>
            </a:r>
            <a:r>
              <a:rPr lang="ru-RU" dirty="0">
                <a:solidFill>
                  <a:srgbClr val="002060"/>
                </a:solidFill>
              </a:rPr>
              <a:t>-19 многие мероприятия в 2021-2022 учебном году проходили в «закрытом режиме», без приглашения родителей обучающихся</a:t>
            </a:r>
            <a:r>
              <a:rPr lang="ru-RU" dirty="0"/>
              <a:t>.</a:t>
            </a:r>
            <a:endParaRPr lang="ru-RU" dirty="0">
              <a:solidFill>
                <a:srgbClr val="C00000"/>
              </a:solidFill>
            </a:endParaRPr>
          </a:p>
        </p:txBody>
      </p:sp>
    </p:spTree>
    <p:extLst>
      <p:ext uri="{BB962C8B-B14F-4D97-AF65-F5344CB8AC3E}">
        <p14:creationId xmlns:p14="http://schemas.microsoft.com/office/powerpoint/2010/main" val="153274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3035684" cy="1320800"/>
          </a:xfrm>
        </p:spPr>
        <p:txBody>
          <a:bodyPr/>
          <a:lstStyle/>
          <a:p>
            <a:endParaRPr lang="ru-RU" dirty="0"/>
          </a:p>
        </p:txBody>
      </p:sp>
      <p:sp>
        <p:nvSpPr>
          <p:cNvPr id="3" name="Объект 2"/>
          <p:cNvSpPr>
            <a:spLocks noGrp="1"/>
          </p:cNvSpPr>
          <p:nvPr>
            <p:ph idx="1"/>
          </p:nvPr>
        </p:nvSpPr>
        <p:spPr>
          <a:xfrm>
            <a:off x="5999019" y="374073"/>
            <a:ext cx="6018810" cy="5847399"/>
          </a:xfrm>
        </p:spPr>
        <p:txBody>
          <a:bodyPr>
            <a:noAutofit/>
          </a:bodyPr>
          <a:lstStyle/>
          <a:p>
            <a:pPr marL="0" indent="0">
              <a:buNone/>
            </a:pPr>
            <a:r>
              <a:rPr lang="ru-RU" sz="3600" b="1" dirty="0" smtClean="0">
                <a:solidFill>
                  <a:srgbClr val="002060"/>
                </a:solidFill>
                <a:latin typeface="Times New Roman" panose="02020603050405020304" pitchFamily="18" charset="0"/>
                <a:cs typeface="Times New Roman" panose="02020603050405020304" pitchFamily="18" charset="0"/>
              </a:rPr>
              <a:t>На протяжении всего учебного года на группах проводились выставки по совместному творчеству с привлечением родителей «Развиваем фантазию и творчество», на которых можно было увидеть всевозможные краски этого чудесного времени года.</a:t>
            </a:r>
            <a:endParaRPr lang="ru-RU" sz="3600" b="1"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721" y="193963"/>
            <a:ext cx="4436534" cy="3327401"/>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2981" y="2346037"/>
            <a:ext cx="3311237" cy="4414982"/>
          </a:xfrm>
          <a:prstGeom prst="rect">
            <a:avLst/>
          </a:prstGeom>
        </p:spPr>
      </p:pic>
    </p:spTree>
    <p:extLst>
      <p:ext uri="{BB962C8B-B14F-4D97-AF65-F5344CB8AC3E}">
        <p14:creationId xmlns:p14="http://schemas.microsoft.com/office/powerpoint/2010/main" val="183639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95944"/>
            <a:ext cx="10386906" cy="1280160"/>
          </a:xfrm>
        </p:spPr>
        <p:txBody>
          <a:bodyPr>
            <a:normAutofit fontScale="90000"/>
          </a:bodyPr>
          <a:lstStyle/>
          <a:p>
            <a:pPr lvl="0"/>
            <a:r>
              <a:rPr lang="ru-RU" sz="2400" b="1" dirty="0">
                <a:solidFill>
                  <a:srgbClr val="002060"/>
                </a:solidFill>
              </a:rPr>
              <a:t>Анализ выполнения задач, поставленных в 2021 – 2022 учебном году.</a:t>
            </a:r>
            <a:br>
              <a:rPr lang="ru-RU" sz="2400" b="1" dirty="0">
                <a:solidFill>
                  <a:srgbClr val="002060"/>
                </a:solidFill>
              </a:rPr>
            </a:br>
            <a:r>
              <a:rPr lang="ru-RU" sz="2400" b="1" i="1" dirty="0">
                <a:solidFill>
                  <a:srgbClr val="002060"/>
                </a:solidFill>
              </a:rPr>
              <a:t>ЦЕЛЬ: Повышение качества образования через применение современных образовательных технологий</a:t>
            </a:r>
            <a:endParaRPr lang="ru-RU" sz="2400" b="1" dirty="0">
              <a:solidFill>
                <a:srgbClr val="002060"/>
              </a:solidFill>
            </a:endParaRPr>
          </a:p>
        </p:txBody>
      </p:sp>
      <p:sp>
        <p:nvSpPr>
          <p:cNvPr id="3" name="Объект 2"/>
          <p:cNvSpPr>
            <a:spLocks noGrp="1"/>
          </p:cNvSpPr>
          <p:nvPr>
            <p:ph idx="1"/>
          </p:nvPr>
        </p:nvSpPr>
        <p:spPr>
          <a:xfrm>
            <a:off x="677334" y="1358537"/>
            <a:ext cx="10386906" cy="5081452"/>
          </a:xfrm>
        </p:spPr>
        <p:txBody>
          <a:bodyPr>
            <a:normAutofit fontScale="92500" lnSpcReduction="10000"/>
          </a:bodyPr>
          <a:lstStyle/>
          <a:p>
            <a:r>
              <a:rPr lang="ru-RU" b="1" dirty="0" smtClean="0">
                <a:solidFill>
                  <a:srgbClr val="C00000"/>
                </a:solidFill>
              </a:rPr>
              <a:t>Задача 2. Обеспечение </a:t>
            </a:r>
            <a:r>
              <a:rPr lang="ru-RU" b="1" dirty="0">
                <a:solidFill>
                  <a:srgbClr val="C00000"/>
                </a:solidFill>
              </a:rPr>
              <a:t>единства и преемственности между ступенями обучения и переход к непрерывной системе образования в условиях ФГОС ДО  </a:t>
            </a:r>
            <a:r>
              <a:rPr lang="ru-RU" b="1" dirty="0" smtClean="0">
                <a:solidFill>
                  <a:srgbClr val="C00000"/>
                </a:solidFill>
              </a:rPr>
              <a:t>                                                                                                          </a:t>
            </a:r>
            <a:r>
              <a:rPr lang="ru-RU" dirty="0" smtClean="0">
                <a:solidFill>
                  <a:srgbClr val="002060"/>
                </a:solidFill>
              </a:rPr>
              <a:t>Данная </a:t>
            </a:r>
            <a:r>
              <a:rPr lang="ru-RU" dirty="0">
                <a:solidFill>
                  <a:srgbClr val="002060"/>
                </a:solidFill>
              </a:rPr>
              <a:t>задача решалась на протяжении всего учебного года посредством: </a:t>
            </a:r>
            <a:r>
              <a:rPr lang="ru-RU" dirty="0" smtClean="0">
                <a:solidFill>
                  <a:srgbClr val="002060"/>
                </a:solidFill>
              </a:rPr>
              <a:t>педагогических советов, консультаций, тематического и оперативного контроля; работа с родителями. По работе с родителями был предоставлен опыт на районном методическом объединении. </a:t>
            </a:r>
            <a:r>
              <a:rPr lang="ru-RU" b="1" dirty="0">
                <a:solidFill>
                  <a:srgbClr val="FF0000"/>
                </a:solidFill>
              </a:rPr>
              <a:t>Распространение опыта:</a:t>
            </a:r>
            <a:endParaRPr lang="ru-RU" dirty="0">
              <a:solidFill>
                <a:srgbClr val="FF0000"/>
              </a:solidFill>
            </a:endParaRPr>
          </a:p>
          <a:p>
            <a:r>
              <a:rPr lang="ru-RU" b="1" dirty="0">
                <a:solidFill>
                  <a:srgbClr val="002060"/>
                </a:solidFill>
              </a:rPr>
              <a:t>Выступление на </a:t>
            </a:r>
            <a:r>
              <a:rPr lang="en-GB" b="1" dirty="0">
                <a:solidFill>
                  <a:srgbClr val="002060"/>
                </a:solidFill>
              </a:rPr>
              <a:t>VII</a:t>
            </a:r>
            <a:r>
              <a:rPr lang="ru-RU" b="1" dirty="0">
                <a:solidFill>
                  <a:srgbClr val="002060"/>
                </a:solidFill>
              </a:rPr>
              <a:t> муниципальной научно-практической конференции «Реализация ФГОС в муниципальной системе образования Всеволожского района по теме «Преемственность в системе непрерывного образования на основе проектных подходов в подготовке к Международному исследованию качества образования </a:t>
            </a:r>
            <a:r>
              <a:rPr lang="en-GB" b="1" dirty="0">
                <a:solidFill>
                  <a:srgbClr val="002060"/>
                </a:solidFill>
              </a:rPr>
              <a:t>PISA</a:t>
            </a:r>
            <a:r>
              <a:rPr lang="ru-RU" b="1" dirty="0">
                <a:solidFill>
                  <a:srgbClr val="002060"/>
                </a:solidFill>
              </a:rPr>
              <a:t>2024» </a:t>
            </a:r>
            <a:r>
              <a:rPr lang="ru-RU" b="1" dirty="0" smtClean="0">
                <a:solidFill>
                  <a:srgbClr val="002060"/>
                </a:solidFill>
              </a:rPr>
              <a:t>(</a:t>
            </a:r>
            <a:r>
              <a:rPr lang="ru-RU" b="1" dirty="0">
                <a:solidFill>
                  <a:srgbClr val="002060"/>
                </a:solidFill>
              </a:rPr>
              <a:t>г. Всеволожск, 2022</a:t>
            </a:r>
            <a:r>
              <a:rPr lang="ru-RU" b="1" dirty="0" smtClean="0">
                <a:solidFill>
                  <a:srgbClr val="002060"/>
                </a:solidFill>
              </a:rPr>
              <a:t>)</a:t>
            </a:r>
          </a:p>
          <a:p>
            <a:r>
              <a:rPr lang="ru-RU" b="1" dirty="0">
                <a:solidFill>
                  <a:srgbClr val="FF0000"/>
                </a:solidFill>
              </a:rPr>
              <a:t>Конкурсы:</a:t>
            </a:r>
            <a:endParaRPr lang="ru-RU" dirty="0">
              <a:solidFill>
                <a:srgbClr val="FF0000"/>
              </a:solidFill>
            </a:endParaRPr>
          </a:p>
          <a:p>
            <a:pPr marL="0" indent="0">
              <a:buNone/>
            </a:pPr>
            <a:r>
              <a:rPr lang="ru-RU" b="1" dirty="0">
                <a:solidFill>
                  <a:srgbClr val="002060"/>
                </a:solidFill>
              </a:rPr>
              <a:t>- </a:t>
            </a:r>
            <a:r>
              <a:rPr lang="en-GB" b="1" dirty="0">
                <a:solidFill>
                  <a:srgbClr val="002060"/>
                </a:solidFill>
              </a:rPr>
              <a:t>XIX </a:t>
            </a:r>
            <a:r>
              <a:rPr lang="ru-RU" b="1" dirty="0">
                <a:solidFill>
                  <a:srgbClr val="002060"/>
                </a:solidFill>
              </a:rPr>
              <a:t>Всероссийский конкурс «Неопалимая купина» (региональный этап);</a:t>
            </a:r>
            <a:endParaRPr lang="ru-RU" dirty="0">
              <a:solidFill>
                <a:srgbClr val="002060"/>
              </a:solidFill>
            </a:endParaRPr>
          </a:p>
          <a:p>
            <a:pPr marL="0" indent="0">
              <a:buNone/>
            </a:pPr>
            <a:r>
              <a:rPr lang="ru-RU" b="1" dirty="0">
                <a:solidFill>
                  <a:srgbClr val="002060"/>
                </a:solidFill>
              </a:rPr>
              <a:t>- Конкурс «Дорожный калейдоскоп» в рамках муниципального этапа областного конкурса  детского творчества по безопасности дорожного движения «Дорога и мы»;</a:t>
            </a:r>
            <a:endParaRPr lang="ru-RU" dirty="0">
              <a:solidFill>
                <a:srgbClr val="002060"/>
              </a:solidFill>
            </a:endParaRPr>
          </a:p>
          <a:p>
            <a:pPr marL="0" indent="0">
              <a:buNone/>
            </a:pPr>
            <a:r>
              <a:rPr lang="ru-RU" b="1" dirty="0">
                <a:solidFill>
                  <a:srgbClr val="002060"/>
                </a:solidFill>
              </a:rPr>
              <a:t>- участие в муниципальном детско-юношеском фестивале – конкурсе «Рождественская сказка», посвящённом празднику Рождества Христова в номинации «Вокал»;</a:t>
            </a:r>
            <a:endParaRPr lang="ru-RU" dirty="0">
              <a:solidFill>
                <a:srgbClr val="002060"/>
              </a:solidFill>
            </a:endParaRPr>
          </a:p>
          <a:p>
            <a:pPr marL="0" indent="0">
              <a:buNone/>
            </a:pPr>
            <a:r>
              <a:rPr lang="ru-RU" b="1" dirty="0">
                <a:solidFill>
                  <a:srgbClr val="002060"/>
                </a:solidFill>
              </a:rPr>
              <a:t>- Участие в конкурсе-фестивале «Зимушка-зима» в </a:t>
            </a:r>
            <a:r>
              <a:rPr lang="ru-RU" b="1" dirty="0" err="1">
                <a:solidFill>
                  <a:srgbClr val="002060"/>
                </a:solidFill>
              </a:rPr>
              <a:t>Агалатовском</a:t>
            </a:r>
            <a:r>
              <a:rPr lang="ru-RU" b="1" dirty="0">
                <a:solidFill>
                  <a:srgbClr val="002060"/>
                </a:solidFill>
              </a:rPr>
              <a:t> </a:t>
            </a:r>
            <a:r>
              <a:rPr lang="ru-RU" b="1" dirty="0" smtClean="0">
                <a:solidFill>
                  <a:srgbClr val="002060"/>
                </a:solidFill>
              </a:rPr>
              <a:t>ДСКВ, на котором семья </a:t>
            </a:r>
            <a:r>
              <a:rPr lang="ru-RU" b="1" dirty="0" err="1" smtClean="0">
                <a:solidFill>
                  <a:srgbClr val="002060"/>
                </a:solidFill>
              </a:rPr>
              <a:t>Букурубовых</a:t>
            </a:r>
            <a:r>
              <a:rPr lang="ru-RU" b="1" dirty="0" smtClean="0">
                <a:solidFill>
                  <a:srgbClr val="002060"/>
                </a:solidFill>
              </a:rPr>
              <a:t> Дарьи и Анны заняли  2 место.</a:t>
            </a:r>
            <a:endParaRPr lang="ru-RU" dirty="0">
              <a:solidFill>
                <a:srgbClr val="002060"/>
              </a:solidFill>
            </a:endParaRPr>
          </a:p>
          <a:p>
            <a:endParaRPr lang="ru-RU" dirty="0">
              <a:solidFill>
                <a:srgbClr val="002060"/>
              </a:solidFill>
            </a:endParaRPr>
          </a:p>
          <a:p>
            <a:pPr marL="0" indent="0">
              <a:buNone/>
            </a:pPr>
            <a:endParaRPr lang="ru-RU" dirty="0" smtClean="0">
              <a:solidFill>
                <a:srgbClr val="002060"/>
              </a:solidFill>
            </a:endParaRPr>
          </a:p>
          <a:p>
            <a:pPr marL="0" indent="0">
              <a:buNone/>
            </a:pPr>
            <a:endParaRPr lang="ru-RU" dirty="0">
              <a:solidFill>
                <a:srgbClr val="002060"/>
              </a:solidFill>
            </a:endParaRPr>
          </a:p>
          <a:p>
            <a:pPr marL="0" indent="0">
              <a:buNone/>
            </a:pPr>
            <a:endParaRPr lang="ru-RU" dirty="0">
              <a:solidFill>
                <a:srgbClr val="C00000"/>
              </a:solidFill>
            </a:endParaRPr>
          </a:p>
        </p:txBody>
      </p:sp>
    </p:spTree>
    <p:extLst>
      <p:ext uri="{BB962C8B-B14F-4D97-AF65-F5344CB8AC3E}">
        <p14:creationId xmlns:p14="http://schemas.microsoft.com/office/powerpoint/2010/main" val="1115436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01702"/>
            <a:ext cx="10173546" cy="590629"/>
          </a:xfrm>
        </p:spPr>
        <p:txBody>
          <a:bodyPr>
            <a:normAutofit/>
          </a:bodyPr>
          <a:lstStyle/>
          <a:p>
            <a:r>
              <a:rPr lang="ru-RU" sz="2400" b="1" dirty="0">
                <a:solidFill>
                  <a:srgbClr val="002060"/>
                </a:solidFill>
              </a:rPr>
              <a:t>Преемственность ДО и «</a:t>
            </a:r>
            <a:r>
              <a:rPr lang="ru-RU" sz="2400" b="1" dirty="0" err="1">
                <a:solidFill>
                  <a:srgbClr val="002060"/>
                </a:solidFill>
              </a:rPr>
              <a:t>Агалатовской</a:t>
            </a:r>
            <a:r>
              <a:rPr lang="ru-RU" sz="2400" b="1" dirty="0">
                <a:solidFill>
                  <a:srgbClr val="002060"/>
                </a:solidFill>
              </a:rPr>
              <a:t> СОШ»</a:t>
            </a:r>
            <a:r>
              <a:rPr lang="ru-RU" sz="2400" dirty="0">
                <a:solidFill>
                  <a:srgbClr val="002060"/>
                </a:solidFill>
              </a:rPr>
              <a:t>:</a:t>
            </a:r>
          </a:p>
        </p:txBody>
      </p:sp>
      <p:sp>
        <p:nvSpPr>
          <p:cNvPr id="3" name="Объект 2"/>
          <p:cNvSpPr>
            <a:spLocks noGrp="1"/>
          </p:cNvSpPr>
          <p:nvPr>
            <p:ph idx="1"/>
          </p:nvPr>
        </p:nvSpPr>
        <p:spPr>
          <a:xfrm>
            <a:off x="4885508" y="692330"/>
            <a:ext cx="7306492" cy="6165669"/>
          </a:xfrm>
        </p:spPr>
        <p:txBody>
          <a:bodyPr>
            <a:noAutofit/>
          </a:bodyPr>
          <a:lstStyle/>
          <a:p>
            <a:pPr marL="0" indent="0">
              <a:buNone/>
            </a:pPr>
            <a:r>
              <a:rPr lang="ru-RU" sz="2000" dirty="0">
                <a:solidFill>
                  <a:srgbClr val="002060"/>
                </a:solidFill>
              </a:rPr>
              <a:t>- «Использование ресурсов центра «Точка роста» МОБУ «СОШ «</a:t>
            </a:r>
            <a:r>
              <a:rPr lang="ru-RU" sz="2000" dirty="0" err="1">
                <a:solidFill>
                  <a:srgbClr val="002060"/>
                </a:solidFill>
              </a:rPr>
              <a:t>Агалатовский</a:t>
            </a:r>
            <a:r>
              <a:rPr lang="ru-RU" sz="2000" dirty="0">
                <a:solidFill>
                  <a:srgbClr val="002060"/>
                </a:solidFill>
              </a:rPr>
              <a:t> ЦО» в естественнонаучной грамотности обучающихся в рамках преемственности между уровнями образования». </a:t>
            </a:r>
          </a:p>
          <a:p>
            <a:pPr marL="0" indent="0">
              <a:buNone/>
            </a:pPr>
            <a:r>
              <a:rPr lang="ru-RU" sz="2000" dirty="0" smtClean="0">
                <a:solidFill>
                  <a:srgbClr val="002060"/>
                </a:solidFill>
              </a:rPr>
              <a:t>- Распространение </a:t>
            </a:r>
            <a:r>
              <a:rPr lang="ru-RU" sz="2000" dirty="0">
                <a:solidFill>
                  <a:srgbClr val="002060"/>
                </a:solidFill>
              </a:rPr>
              <a:t>опыта по преемственности на </a:t>
            </a:r>
            <a:r>
              <a:rPr lang="ru-RU" sz="2000" dirty="0" smtClean="0">
                <a:solidFill>
                  <a:srgbClr val="002060"/>
                </a:solidFill>
              </a:rPr>
              <a:t>Школе Молодого Педагога </a:t>
            </a:r>
            <a:r>
              <a:rPr lang="ru-RU" sz="2000" dirty="0">
                <a:solidFill>
                  <a:srgbClr val="002060"/>
                </a:solidFill>
              </a:rPr>
              <a:t>для зам. руководителей ДОУ от 26.04.2022 г</a:t>
            </a:r>
            <a:r>
              <a:rPr lang="ru-RU" sz="2000" dirty="0" smtClean="0">
                <a:solidFill>
                  <a:srgbClr val="002060"/>
                </a:solidFill>
              </a:rPr>
              <a:t>.</a:t>
            </a:r>
          </a:p>
          <a:p>
            <a:pPr marL="0" indent="0">
              <a:buNone/>
            </a:pPr>
            <a:r>
              <a:rPr lang="ru-RU" sz="2000" dirty="0" smtClean="0">
                <a:solidFill>
                  <a:srgbClr val="FF0000"/>
                </a:solidFill>
              </a:rPr>
              <a:t>Достигнутые результаты: </a:t>
            </a:r>
            <a:endParaRPr lang="ru-RU" sz="2000" dirty="0"/>
          </a:p>
          <a:p>
            <a:pPr marL="0" indent="0">
              <a:buNone/>
            </a:pPr>
            <a:r>
              <a:rPr lang="ru-RU" sz="2000" dirty="0" smtClean="0">
                <a:solidFill>
                  <a:srgbClr val="002060"/>
                </a:solidFill>
              </a:rPr>
              <a:t>В </a:t>
            </a:r>
            <a:r>
              <a:rPr lang="ru-RU" sz="2000" dirty="0">
                <a:solidFill>
                  <a:srgbClr val="002060"/>
                </a:solidFill>
              </a:rPr>
              <a:t>январе, марте 2022 года прошли открытые развлечения, с приглашением родителей (с использованием всех средств защиты и </a:t>
            </a:r>
            <a:r>
              <a:rPr lang="en-GB" sz="2000" dirty="0">
                <a:solidFill>
                  <a:srgbClr val="002060"/>
                </a:solidFill>
              </a:rPr>
              <a:t>QR </a:t>
            </a:r>
            <a:r>
              <a:rPr lang="ru-RU" sz="2000" dirty="0">
                <a:solidFill>
                  <a:srgbClr val="002060"/>
                </a:solidFill>
              </a:rPr>
              <a:t>–кода).</a:t>
            </a:r>
          </a:p>
          <a:p>
            <a:pPr marL="0" indent="0">
              <a:buNone/>
            </a:pPr>
            <a:r>
              <a:rPr lang="ru-RU" sz="2000" dirty="0" smtClean="0">
                <a:solidFill>
                  <a:srgbClr val="002060"/>
                </a:solidFill>
              </a:rPr>
              <a:t> </a:t>
            </a:r>
            <a:r>
              <a:rPr lang="ru-RU" sz="2000" dirty="0">
                <a:solidFill>
                  <a:srgbClr val="002060"/>
                </a:solidFill>
              </a:rPr>
              <a:t>В апреле 2022 года состоялись открытые занятия, мастер-класс в группах</a:t>
            </a:r>
            <a:r>
              <a:rPr lang="ru-RU" sz="2000" dirty="0" smtClean="0">
                <a:solidFill>
                  <a:srgbClr val="002060"/>
                </a:solidFill>
              </a:rPr>
              <a:t>.</a:t>
            </a:r>
          </a:p>
          <a:p>
            <a:pPr marL="0" indent="0">
              <a:buNone/>
            </a:pPr>
            <a:r>
              <a:rPr lang="ru-RU" sz="2000" dirty="0" smtClean="0">
                <a:solidFill>
                  <a:srgbClr val="002060"/>
                </a:solidFill>
              </a:rPr>
              <a:t> </a:t>
            </a:r>
            <a:r>
              <a:rPr lang="ru-RU" sz="2000" dirty="0">
                <a:solidFill>
                  <a:srgbClr val="002060"/>
                </a:solidFill>
              </a:rPr>
              <a:t>В апреле 2022 года, накануне «Дня пожарных» состоялась встреча с пожарными «Пожарно-спасательной службы </a:t>
            </a:r>
            <a:r>
              <a:rPr lang="ru-RU" sz="2000" dirty="0" err="1">
                <a:solidFill>
                  <a:srgbClr val="002060"/>
                </a:solidFill>
              </a:rPr>
              <a:t>Агалатовского</a:t>
            </a:r>
            <a:r>
              <a:rPr lang="ru-RU" sz="2000" dirty="0">
                <a:solidFill>
                  <a:srgbClr val="002060"/>
                </a:solidFill>
              </a:rPr>
              <a:t> сельского поселения».</a:t>
            </a:r>
            <a:endParaRPr lang="ru-RU" sz="2000" dirty="0" smtClean="0">
              <a:solidFill>
                <a:srgbClr val="002060"/>
              </a:solidFill>
            </a:endParaRPr>
          </a:p>
          <a:p>
            <a:pPr>
              <a:buFontTx/>
              <a:buChar char="-"/>
            </a:pPr>
            <a:endParaRPr lang="ru-RU" sz="2000" dirty="0">
              <a:solidFill>
                <a:srgbClr val="002060"/>
              </a:solidFill>
            </a:endParaRPr>
          </a:p>
          <a:p>
            <a:pPr marL="0" indent="0">
              <a:buNone/>
            </a:pPr>
            <a:r>
              <a:rPr lang="ru-RU" sz="2000" dirty="0">
                <a:solidFill>
                  <a:srgbClr val="002060"/>
                </a:solidFill>
              </a:rPr>
              <a:t>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46402" y="1280160"/>
            <a:ext cx="4451872" cy="3338904"/>
          </a:xfrm>
          <a:prstGeom prst="rect">
            <a:avLst/>
          </a:prstGeom>
        </p:spPr>
      </p:pic>
    </p:spTree>
    <p:extLst>
      <p:ext uri="{BB962C8B-B14F-4D97-AF65-F5344CB8AC3E}">
        <p14:creationId xmlns:p14="http://schemas.microsoft.com/office/powerpoint/2010/main" val="185548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7774" y="129477"/>
            <a:ext cx="9259146" cy="6946317"/>
          </a:xfrm>
          <a:prstGeom prst="rect">
            <a:avLst/>
          </a:prstGeom>
        </p:spPr>
      </p:pic>
    </p:spTree>
    <p:extLst>
      <p:ext uri="{BB962C8B-B14F-4D97-AF65-F5344CB8AC3E}">
        <p14:creationId xmlns:p14="http://schemas.microsoft.com/office/powerpoint/2010/main" val="2531954811"/>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504</TotalTime>
  <Words>1388</Words>
  <Application>Microsoft Office PowerPoint</Application>
  <PresentationFormat>Широкоэкранный</PresentationFormat>
  <Paragraphs>89</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Times New Roman</vt:lpstr>
      <vt:lpstr>Trebuchet MS</vt:lpstr>
      <vt:lpstr>Wingdings 3</vt:lpstr>
      <vt:lpstr>Аспект</vt:lpstr>
      <vt:lpstr>Муниципальное общеобразовательное бюджетное учреждение «Средняя общеобразовательная школа                     «Агалатовский Центр Образования (дошкольное отделение)</vt:lpstr>
      <vt:lpstr>Тема дошкольного отделения МОБУ «СОШ «Агалатовский ЦО»:  «Повышение качества образования через применение современных образовательных технологий»</vt:lpstr>
      <vt:lpstr>Цель методической работы: Реализация Программы в форме игры, познавательной и исследовательской деятельности, творческой активности с учётом индивидуальных образовательных потребностей и способностей обучающихся.  </vt:lpstr>
      <vt:lpstr>Сохранение и безопасность здоровья воспитанников</vt:lpstr>
      <vt:lpstr>Анализ выполнения задач, поставленных в 2021 – 2022 учебном году. ЦЕЛЬ: Повышение качества образования через применение современных образовательных технологий Задача: Оказание помощи педагогам в освоении и реализации инновационных образовательных технологий в рамках программы развития дошкольного отделения</vt:lpstr>
      <vt:lpstr>Презентация PowerPoint</vt:lpstr>
      <vt:lpstr>Анализ выполнения задач, поставленных в 2021 – 2022 учебном году. ЦЕЛЬ: Повышение качества образования через применение современных образовательных технологий</vt:lpstr>
      <vt:lpstr>Преемственность ДО и «Агалатовской СОШ»:</vt:lpstr>
      <vt:lpstr>Презентация PowerPoint</vt:lpstr>
      <vt:lpstr>Анализ выполнения задач, поставленных в 2021 – 2022 учебном году. ЦЕЛЬ: Повышение качества образования через применение современных образовательных технологий</vt:lpstr>
      <vt:lpstr> Тематические праздники и развлечения  для детей проходили во всех группах дошкольного отделения</vt:lpstr>
      <vt:lpstr>Анализ выполнения задач, поставленных в 2021 – 2022 учебном году. ЦЕЛЬ: Повышение качества образования через применение современных образовательных технологий </vt:lpstr>
      <vt:lpstr>В апреле 2022 года во всех группах прошел «День открытых дверей».</vt:lpstr>
      <vt:lpstr>Дошкольное отделение поделилось опытом работы с родителями на районном методическом объединении</vt:lpstr>
      <vt:lpstr>День Победы  (77 годовщина)</vt:lpstr>
      <vt:lpstr>Презентация PowerPoint</vt:lpstr>
      <vt:lpstr>Распространение опыта </vt:lpstr>
      <vt:lpstr>Благодарим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общеобразовательное бюджетное учреждение «Средняя общеобразовательная школа «Агалатовский Центр Образования (дошкольное отделение)</dc:title>
  <dc:creator>Вячеслав Криволуцкий</dc:creator>
  <cp:lastModifiedBy>Vosp7</cp:lastModifiedBy>
  <cp:revision>112</cp:revision>
  <dcterms:created xsi:type="dcterms:W3CDTF">2021-05-14T14:21:20Z</dcterms:created>
  <dcterms:modified xsi:type="dcterms:W3CDTF">2022-05-25T11:19:33Z</dcterms:modified>
</cp:coreProperties>
</file>