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315" r:id="rId3"/>
    <p:sldId id="410" r:id="rId4"/>
    <p:sldId id="381" r:id="rId5"/>
    <p:sldId id="347" r:id="rId6"/>
    <p:sldId id="257" r:id="rId7"/>
    <p:sldId id="264" r:id="rId8"/>
    <p:sldId id="286" r:id="rId9"/>
    <p:sldId id="277" r:id="rId10"/>
    <p:sldId id="278" r:id="rId11"/>
    <p:sldId id="265" r:id="rId12"/>
    <p:sldId id="380" r:id="rId13"/>
    <p:sldId id="258" r:id="rId14"/>
    <p:sldId id="266" r:id="rId15"/>
    <p:sldId id="379" r:id="rId16"/>
    <p:sldId id="287" r:id="rId17"/>
    <p:sldId id="267" r:id="rId18"/>
    <p:sldId id="272" r:id="rId19"/>
    <p:sldId id="259" r:id="rId20"/>
    <p:sldId id="285" r:id="rId21"/>
    <p:sldId id="273" r:id="rId22"/>
    <p:sldId id="260" r:id="rId23"/>
    <p:sldId id="274" r:id="rId24"/>
    <p:sldId id="261" r:id="rId25"/>
    <p:sldId id="275" r:id="rId26"/>
    <p:sldId id="284" r:id="rId27"/>
    <p:sldId id="276" r:id="rId28"/>
    <p:sldId id="268" r:id="rId29"/>
    <p:sldId id="314" r:id="rId30"/>
    <p:sldId id="269" r:id="rId31"/>
    <p:sldId id="270" r:id="rId32"/>
    <p:sldId id="271" r:id="rId33"/>
    <p:sldId id="382" r:id="rId34"/>
    <p:sldId id="283" r:id="rId35"/>
    <p:sldId id="279" r:id="rId36"/>
    <p:sldId id="280" r:id="rId37"/>
    <p:sldId id="281" r:id="rId38"/>
    <p:sldId id="411" r:id="rId39"/>
    <p:sldId id="282" r:id="rId40"/>
    <p:sldId id="34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97" d="100"/>
          <a:sy n="97" d="100"/>
        </p:scale>
        <p:origin x="-114" y="-234"/>
      </p:cViewPr>
      <p:guideLst>
        <p:guide orient="horz" pos="2129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Фигура"/>
          <p:cNvSpPr/>
          <p:nvPr/>
        </p:nvSpPr>
        <p:spPr>
          <a:xfrm rot="10800000">
            <a:off x="132042" y="5908408"/>
            <a:ext cx="57110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1690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3190" kern="0">
              <a:solidFill>
                <a:srgbClr val="FFFFFF"/>
              </a:solidFill>
            </a:endParaRPr>
          </a:p>
        </p:txBody>
      </p:sp>
      <p:grpSp>
        <p:nvGrpSpPr>
          <p:cNvPr id="838" name="Группа"/>
          <p:cNvGrpSpPr/>
          <p:nvPr/>
        </p:nvGrpSpPr>
        <p:grpSpPr>
          <a:xfrm>
            <a:off x="7837228" y="-24243"/>
            <a:ext cx="1123307" cy="1194044"/>
            <a:chOff x="0" y="0"/>
            <a:chExt cx="2995483" cy="2388086"/>
          </a:xfrm>
        </p:grpSpPr>
        <p:sp>
          <p:nvSpPr>
            <p:cNvPr id="83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4120" fontAlgn="auto" hangingPunct="0">
                <a:spcBef>
                  <a:spcPts val="700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2890" kern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837" name="logo.png" descr="logo.png"/>
            <p:cNvPicPr>
              <a:picLocks noChangeAspect="1"/>
            </p:cNvPicPr>
            <p:nvPr/>
          </p:nvPicPr>
          <p:blipFill>
            <a:blip r:embed="rId2" cstate="print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83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64673" y="2090826"/>
            <a:ext cx="3449640" cy="2290795"/>
          </a:xfrm>
          <a:prstGeom prst="rect">
            <a:avLst/>
          </a:prstGeom>
        </p:spPr>
        <p:txBody>
          <a:bodyPr/>
          <a:lstStyle>
            <a:lvl1pPr>
              <a:defRPr sz="1690"/>
            </a:lvl1pPr>
            <a:lvl2pPr marL="410845" indent="-240030">
              <a:defRPr sz="1690"/>
            </a:lvl2pPr>
            <a:lvl3pPr marL="565785" indent="-224155">
              <a:defRPr sz="1690"/>
            </a:lvl3pPr>
            <a:lvl4pPr marL="781050" indent="-268605">
              <a:defRPr sz="1690"/>
            </a:lvl4pPr>
            <a:lvl5pPr marL="951865" indent="-268605">
              <a:defRPr sz="169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Текст 7"/>
          <p:cNvSpPr>
            <a:spLocks noGrp="1"/>
          </p:cNvSpPr>
          <p:nvPr>
            <p:ph type="body" sz="quarter" idx="13"/>
          </p:nvPr>
        </p:nvSpPr>
        <p:spPr>
          <a:xfrm>
            <a:off x="4564673" y="4586010"/>
            <a:ext cx="3449640" cy="1313931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41" name="Текст 7"/>
          <p:cNvSpPr>
            <a:spLocks noGrp="1"/>
          </p:cNvSpPr>
          <p:nvPr>
            <p:ph type="body" sz="quarter" idx="14"/>
          </p:nvPr>
        </p:nvSpPr>
        <p:spPr>
          <a:xfrm>
            <a:off x="293647" y="1065802"/>
            <a:ext cx="7545512" cy="569735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3643" y="339871"/>
            <a:ext cx="6207294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63311" y="6357999"/>
            <a:ext cx="175689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8B3C0B97-9A04-4944-BD6B-5EDE6AB20C5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pisa" TargetMode="External"/><Relationship Id="rId2" Type="http://schemas.openxmlformats.org/officeDocument/2006/relationships/hyperlink" Target="https://fioc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pm.asou-mo.ru/" TargetMode="External"/><Relationship Id="rId5" Type="http://schemas.openxmlformats.org/officeDocument/2006/relationships/hyperlink" Target="https://prosv.ru/webinars/subject/pisa.2.html" TargetMode="External"/><Relationship Id="rId4" Type="http://schemas.openxmlformats.org/officeDocument/2006/relationships/hyperlink" Target="http://www.centeroko.ru/pisa18/pisa2018.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rosv.ru/webinars/subject/pisa.2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pm.asou-mo.r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315" y="541020"/>
            <a:ext cx="8154035" cy="2722245"/>
          </a:xfrm>
        </p:spPr>
        <p:txBody>
          <a:bodyPr>
            <a:normAutofit fontScale="90000"/>
          </a:bodyPr>
          <a:lstStyle/>
          <a:p>
            <a:r>
              <a:rPr lang="ru-RU" altLang="en-US" sz="4000" dirty="0" smtClean="0">
                <a:solidFill>
                  <a:srgbClr val="00B050"/>
                </a:solidFill>
              </a:rPr>
              <a:t> Совершенствование механизмов повышения качества образования -</a:t>
            </a:r>
            <a:r>
              <a:rPr lang="ru-RU" altLang="en-US" sz="3555" i="1" dirty="0" smtClean="0">
                <a:solidFill>
                  <a:srgbClr val="00B050"/>
                </a:solidFill>
              </a:rPr>
              <a:t>подготовка к исследованию </a:t>
            </a:r>
            <a:r>
              <a:rPr lang="en-US" sz="3555" i="1" dirty="0" smtClean="0">
                <a:solidFill>
                  <a:srgbClr val="00B050"/>
                </a:solidFill>
              </a:rPr>
              <a:t>PISA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341" y="3860775"/>
            <a:ext cx="4316016" cy="914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Муниципальное учреждение «Всеволожский районный методический центр»</a:t>
            </a:r>
            <a:endParaRPr lang="ru-RU" dirty="0"/>
          </a:p>
        </p:txBody>
      </p:sp>
      <p:sp>
        <p:nvSpPr>
          <p:cNvPr id="4" name="Рисунок 1"/>
          <p:cNvSpPr/>
          <p:nvPr/>
        </p:nvSpPr>
        <p:spPr>
          <a:xfrm>
            <a:off x="4643755" y="3717290"/>
            <a:ext cx="1181100" cy="952500"/>
          </a:xfrm>
        </p:spPr>
      </p:sp>
      <p:sp>
        <p:nvSpPr>
          <p:cNvPr id="5" name="Рисунок 1"/>
          <p:cNvSpPr/>
          <p:nvPr/>
        </p:nvSpPr>
        <p:spPr>
          <a:xfrm>
            <a:off x="6707505" y="4142105"/>
            <a:ext cx="1181100" cy="952500"/>
          </a:xfrm>
        </p:spPr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315" y="3717290"/>
            <a:ext cx="3397250" cy="2386965"/>
          </a:xfrm>
          <a:prstGeom prst="rect">
            <a:avLst/>
          </a:prstGeom>
        </p:spPr>
      </p:pic>
      <p:pic>
        <p:nvPicPr>
          <p:cNvPr id="1026" name="Picture 2" descr="E:\Методический центр\Августовский педсовет\logo_vrmc2_Transperent_G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00570"/>
            <a:ext cx="2147890" cy="188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90" y="5301615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Уровни функциональной грамотности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Замещающее содержимое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600" y="530225"/>
            <a:ext cx="7719695" cy="4556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372735"/>
            <a:ext cx="8183880" cy="1051560"/>
          </a:xfrm>
        </p:spPr>
        <p:txBody>
          <a:bodyPr>
            <a:normAutofit/>
          </a:bodyPr>
          <a:lstStyle/>
          <a:p>
            <a:r>
              <a:rPr lang="ru-RU" sz="2665" dirty="0">
                <a:solidFill>
                  <a:srgbClr val="00B050"/>
                </a:solidFill>
              </a:rPr>
              <a:t>6 компонентов функциональной грамотности, оцениваемых в </a:t>
            </a:r>
            <a:r>
              <a:rPr lang="en-US" sz="2665" dirty="0">
                <a:solidFill>
                  <a:srgbClr val="00B050"/>
                </a:solidFill>
              </a:rPr>
              <a:t>PISA</a:t>
            </a:r>
            <a:endParaRPr lang="ru-RU" altLang="en-US" sz="2665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360" y="647065"/>
            <a:ext cx="8183880" cy="4665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ru-RU" dirty="0"/>
              <a:t>1. Основные направления оценивания (2/3 времени тестирования):</a:t>
            </a:r>
          </a:p>
          <a:p>
            <a:r>
              <a:rPr lang="ru-RU" altLang="ru-RU" u="sng" dirty="0"/>
              <a:t>читательская грамотность;</a:t>
            </a:r>
          </a:p>
          <a:p>
            <a:r>
              <a:rPr lang="ru-RU" altLang="ru-RU" u="sng" dirty="0"/>
              <a:t>математическая грамотность;</a:t>
            </a:r>
          </a:p>
          <a:p>
            <a:r>
              <a:rPr lang="ru-RU" altLang="ru-RU" u="sng" dirty="0"/>
              <a:t>естественнонаучная грамотность</a:t>
            </a:r>
            <a:r>
              <a:rPr lang="ru-RU" altLang="ru-RU" dirty="0"/>
              <a:t>.</a:t>
            </a:r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r>
              <a:rPr lang="ru-RU" altLang="ru-RU" dirty="0"/>
              <a:t>2. Обобщенная характеристика грамотности обучающихся:</a:t>
            </a:r>
          </a:p>
          <a:p>
            <a:r>
              <a:rPr lang="ru-RU" altLang="ru-RU" u="sng" dirty="0"/>
              <a:t>креативное мышление</a:t>
            </a:r>
          </a:p>
          <a:p>
            <a:r>
              <a:rPr lang="ru-RU" altLang="ru-RU" u="sng" dirty="0"/>
              <a:t>финансовая грамотность</a:t>
            </a:r>
          </a:p>
          <a:p>
            <a:r>
              <a:rPr lang="ru-RU" altLang="ru-RU" u="sng" dirty="0"/>
              <a:t>глобальные компетенции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5701030"/>
            <a:ext cx="8183880" cy="805815"/>
          </a:xfrm>
        </p:spPr>
        <p:txBody>
          <a:bodyPr>
            <a:normAutofit fontScale="90000"/>
          </a:bodyPr>
          <a:lstStyle/>
          <a:p>
            <a:r>
              <a:rPr lang="ru-RU" altLang="en-US" sz="1780" dirty="0">
                <a:solidFill>
                  <a:srgbClr val="00B050"/>
                </a:solidFill>
              </a:rPr>
              <a:t>*</a:t>
            </a:r>
            <a:r>
              <a:rPr lang="ru-RU" sz="1780" dirty="0">
                <a:solidFill>
                  <a:srgbClr val="00B050"/>
                </a:solidFill>
                <a:sym typeface="+mn-ea"/>
              </a:rPr>
              <a:t>Ковалева Г.С. «В каком направлении развивается российская система общего образования?» (</a:t>
            </a:r>
            <a:r>
              <a:rPr lang="ru-RU" sz="1780" dirty="0" smtClean="0">
                <a:solidFill>
                  <a:srgbClr val="00B050"/>
                </a:solidFill>
                <a:sym typeface="+mn-ea"/>
              </a:rPr>
              <a:t>по результатам </a:t>
            </a:r>
            <a:r>
              <a:rPr lang="ru-RU" sz="1780" dirty="0">
                <a:solidFill>
                  <a:srgbClr val="00B050"/>
                </a:solidFill>
                <a:sym typeface="+mn-ea"/>
              </a:rPr>
              <a:t>международной программы </a:t>
            </a:r>
            <a:r>
              <a:rPr lang="en-US" sz="1780" dirty="0">
                <a:solidFill>
                  <a:srgbClr val="00B050"/>
                </a:solidFill>
                <a:sym typeface="+mn-ea"/>
              </a:rPr>
              <a:t>PISA-2018)</a:t>
            </a:r>
            <a:endParaRPr lang="ru-RU" altLang="en-US" sz="1780" dirty="0">
              <a:solidFill>
                <a:srgbClr val="00B050"/>
              </a:solidFill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52590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en-US" sz="1800" b="1" i="1" dirty="0"/>
              <a:t>Обеспечение эффективности школы - один из способов повышения читательской грамотности*</a:t>
            </a:r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r>
              <a:rPr lang="ru-RU" altLang="en-US" sz="1800" b="1" i="1" dirty="0"/>
              <a:t>Два главных фактора эффективного читателя: </a:t>
            </a:r>
          </a:p>
          <a:p>
            <a:pPr marL="0" indent="0" algn="ctr">
              <a:buNone/>
            </a:pPr>
            <a:r>
              <a:rPr lang="ru-RU" altLang="en-US" sz="1800" i="1" dirty="0"/>
              <a:t>ощущение учеником благополучия (как в жизни, так и в школе) и вовлеченность родителей в процесс читательской активности.</a:t>
            </a: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</p:txBody>
      </p:sp>
      <p:graphicFrame>
        <p:nvGraphicFramePr>
          <p:cNvPr id="6" name="Таблица 5"/>
          <p:cNvGraphicFramePr/>
          <p:nvPr/>
        </p:nvGraphicFramePr>
        <p:xfrm>
          <a:off x="701675" y="1268730"/>
          <a:ext cx="7711440" cy="3173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480"/>
                <a:gridCol w="2570480"/>
                <a:gridCol w="2570480"/>
              </a:tblGrid>
              <a:tr h="365760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dirty="0"/>
                        <a:t>Факторы эффективной российской школы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7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b="1" dirty="0"/>
                        <a:t>Школьные ресурсы:</a:t>
                      </a:r>
                      <a:endParaRPr lang="ru-RU" altLang="en-US" sz="1400" dirty="0"/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достаточное количество учителей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оснащенность лабораторным оборудованием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количество компьютеров с выходом в Интернет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состояние зданий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количество творческих кружков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b="1" dirty="0"/>
                        <a:t>Школьный климат:</a:t>
                      </a:r>
                      <a:endParaRPr lang="ru-RU" altLang="en-US" sz="1400" dirty="0"/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безопасность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поддерживающий процесс обучения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защита от эмоционально-поведенческих проблем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b="1" dirty="0">
                          <a:solidFill>
                            <a:schemeClr val="tx1"/>
                          </a:solidFill>
                        </a:rPr>
                        <a:t>Характеристики учителей:</a:t>
                      </a:r>
                      <a:endParaRPr lang="ru-RU" alt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>
                          <a:solidFill>
                            <a:schemeClr val="tx1"/>
                          </a:solidFill>
                        </a:rPr>
                        <a:t>уважительное и внимательное отношение к учащихся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>
                          <a:solidFill>
                            <a:schemeClr val="tx1"/>
                          </a:solidFill>
                        </a:rPr>
                        <a:t>поддержка учащихся в чтении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>
                          <a:solidFill>
                            <a:schemeClr val="tx1"/>
                          </a:solidFill>
                        </a:rPr>
                        <a:t>отсутствие деструктивного поведения учителей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695" y="5372940"/>
            <a:ext cx="8183880" cy="1051560"/>
          </a:xfrm>
        </p:spPr>
        <p:txBody>
          <a:bodyPr/>
          <a:lstStyle/>
          <a:p>
            <a:r>
              <a:rPr lang="ru-RU" altLang="en-US" dirty="0">
                <a:solidFill>
                  <a:srgbClr val="00B050"/>
                </a:solidFill>
              </a:rPr>
              <a:t>Читательская грамотность</a:t>
            </a:r>
          </a:p>
        </p:txBody>
      </p:sp>
      <p:pic>
        <p:nvPicPr>
          <p:cNvPr id="1026" name="Picture 2" descr="Gallery It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41" y="548427"/>
            <a:ext cx="8247901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929198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Проблемы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Работа с объемными текстами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Работа с несколькими источниками информации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Применение критического мышления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5372735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Проблемы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5271770"/>
          </a:xfrm>
        </p:spPr>
        <p:txBody>
          <a:bodyPr>
            <a:normAutofit fontScale="7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Произошли значительные изменения как содержания заданий, так и технологии оценки образовательных результатов тестируемых:</a:t>
            </a:r>
          </a:p>
          <a:p>
            <a:pPr algn="just"/>
            <a:r>
              <a:rPr lang="ru-RU" dirty="0"/>
              <a:t>включение заданий, оценивающих сформированность умений выявлять и анализировать противоречия в тексте, оценивать качество и надежность информации;</a:t>
            </a:r>
          </a:p>
          <a:p>
            <a:pPr algn="just"/>
            <a:r>
              <a:rPr lang="ru-RU" dirty="0"/>
              <a:t>переход на компьютерные адаптивные технологии; </a:t>
            </a:r>
          </a:p>
          <a:p>
            <a:pPr algn="just"/>
            <a:r>
              <a:rPr lang="ru-RU" dirty="0">
                <a:solidFill>
                  <a:srgbClr val="00B050"/>
                </a:solidFill>
              </a:rPr>
              <a:t>введение новых заданий с гиперссылками, требующих, помимо навыков чтения, серьезные навыки работы с компьютером.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Анализ показал, что у российских обучающихся достаточно долгий путь поиска ответа при  работе с текстами в Интернете, что может являться одной из основных причин более низких результатов при работе с текстами в электронном формате.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cf2.ppt-online.org/files2/slide/i/i35hx6btkB2cDWA71MXRQewZsOLlzPnHUCyjqJdfp/slide-43.jpg"/>
          <p:cNvPicPr>
            <a:picLocks noChangeAspect="1" noChangeArrowheads="1"/>
          </p:cNvPicPr>
          <p:nvPr/>
        </p:nvPicPr>
        <p:blipFill>
          <a:blip r:embed="rId2" cstate="print"/>
          <a:srcRect l="3317" t="30555" r="2923" b="8335"/>
          <a:stretch>
            <a:fillRect/>
          </a:stretch>
        </p:blipFill>
        <p:spPr bwMode="auto">
          <a:xfrm>
            <a:off x="467544" y="620688"/>
            <a:ext cx="820891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30952"/>
            <a:ext cx="8318728" cy="1127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Распределение заданий по процессам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5" y="500041"/>
          <a:ext cx="8286807" cy="542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768"/>
                <a:gridCol w="1639962"/>
                <a:gridCol w="1990067"/>
                <a:gridCol w="2506010"/>
              </a:tblGrid>
              <a:tr h="698518">
                <a:tc rowSpan="2"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Концепция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исследования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PISA-2015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Концепция исследования 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PISA-2018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5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Простой текст (один источник)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65 %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Множественный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 (несколько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источников) 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48397"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Нахождение и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извлечение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(информации)</a:t>
                      </a: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Поиск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информации</a:t>
                      </a:r>
                    </a:p>
                    <a:p>
                      <a:endParaRPr kumimoji="0" lang="ru-RU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+mn-lt"/>
                        </a:rPr>
                        <a:t>Просмотровое</a:t>
                      </a:r>
                    </a:p>
                    <a:p>
                      <a:pPr algn="l"/>
                      <a:r>
                        <a:rPr lang="ru-RU" sz="1400" baseline="0" dirty="0" smtClean="0">
                          <a:latin typeface="+mn-lt"/>
                        </a:rPr>
                        <a:t>чтение и</a:t>
                      </a:r>
                    </a:p>
                    <a:p>
                      <a:pPr algn="l"/>
                      <a:r>
                        <a:rPr lang="ru-RU" sz="1400" baseline="0" dirty="0" smtClean="0">
                          <a:latin typeface="+mn-lt"/>
                        </a:rPr>
                        <a:t>нахождение</a:t>
                      </a:r>
                    </a:p>
                    <a:p>
                      <a:pPr algn="l"/>
                      <a:r>
                        <a:rPr lang="ru-RU" sz="1400" baseline="0" dirty="0" smtClean="0">
                          <a:latin typeface="+mn-lt"/>
                        </a:rPr>
                        <a:t>(информации)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latin typeface="+mn-lt"/>
                        </a:rPr>
                        <a:t>15 %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+mn-lt"/>
                        </a:rPr>
                        <a:t>Поиск и выбор</a:t>
                      </a:r>
                    </a:p>
                    <a:p>
                      <a:pPr algn="l"/>
                      <a:r>
                        <a:rPr lang="ru-RU" sz="1400" baseline="0" dirty="0" smtClean="0">
                          <a:latin typeface="+mn-lt"/>
                        </a:rPr>
                        <a:t>подходящего</a:t>
                      </a:r>
                    </a:p>
                    <a:p>
                      <a:pPr algn="l"/>
                      <a:r>
                        <a:rPr lang="ru-RU" sz="1400" baseline="0" dirty="0" smtClean="0">
                          <a:latin typeface="+mn-lt"/>
                        </a:rPr>
                        <a:t>текста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latin typeface="+mn-lt"/>
                        </a:rPr>
                        <a:t>10 %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78366"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Интегрирование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</a:p>
                    <a:p>
                      <a:r>
                        <a:rPr kumimoji="0"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интерпретирование</a:t>
                      </a:r>
                      <a:endParaRPr kumimoji="0" lang="ru-RU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Понимание</a:t>
                      </a: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Понимание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буквального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смысла -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15 %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Интегрирование и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формулирование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выводов -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Интегрирование и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формулирование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выводов</a:t>
                      </a: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18429"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Осмысление и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оценивание</a:t>
                      </a: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Оценивание и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осмысление</a:t>
                      </a: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Оценивание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качества и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достоверности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Обнаружение и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устранение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противоречий</a:t>
                      </a: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10 %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Тьюторы</a:t>
            </a:r>
            <a:r>
              <a:rPr lang="ru-RU" sz="2800" dirty="0" smtClean="0">
                <a:solidFill>
                  <a:srgbClr val="00B050"/>
                </a:solidFill>
              </a:rPr>
              <a:t> по направлению читательская грамотность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908718"/>
          <a:ext cx="7488832" cy="4392492"/>
        </p:xfrm>
        <a:graphic>
          <a:graphicData uri="http://schemas.openxmlformats.org/drawingml/2006/table">
            <a:tbl>
              <a:tblPr/>
              <a:tblGrid>
                <a:gridCol w="2880320"/>
                <a:gridCol w="4608512"/>
              </a:tblGrid>
              <a:tr h="599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Кныш</a:t>
                      </a:r>
                      <a:r>
                        <a:rPr lang="ru-RU" sz="13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Ирина Валерьевна</a:t>
                      </a:r>
                      <a:endParaRPr lang="ru-RU" sz="11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Методист МУ «ВРМЦ»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Никонова Лариса Валентиновна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Заведующий библиотекой МОБУ «СОШ «Муринский ЦО №1»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Андиева Любовь Александровна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начальных классов МОУ «СОШ «Свердловский ЦО»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Елисеева Татьяна Михайловна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начальных классов МОУ «Ново-Девяткинская СОШ № 1»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Чалбаева Марина Владимировна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русского языка и литературы МОУ «СОШ «</a:t>
                      </a:r>
                      <a:r>
                        <a:rPr lang="ru-RU" sz="13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Лесколовский</a:t>
                      </a:r>
                      <a:r>
                        <a:rPr lang="ru-RU" sz="13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ЦО»</a:t>
                      </a:r>
                      <a:endParaRPr lang="ru-RU" sz="11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Суисова Ольга Александровна</a:t>
                      </a: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Заведующий библиотекой МОУ «СОШ пос.им. Морозова»</a:t>
                      </a:r>
                      <a:endParaRPr lang="ru-RU" sz="11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965" marR="8965" marT="8965" marB="89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301185"/>
            <a:ext cx="8183880" cy="1051560"/>
          </a:xfrm>
        </p:spPr>
        <p:txBody>
          <a:bodyPr/>
          <a:lstStyle/>
          <a:p>
            <a:r>
              <a:rPr lang="ru-RU" altLang="en-US" dirty="0">
                <a:solidFill>
                  <a:srgbClr val="00B050"/>
                </a:solidFill>
              </a:rPr>
              <a:t>Математическая грамотность</a:t>
            </a:r>
          </a:p>
        </p:txBody>
      </p:sp>
      <p:pic>
        <p:nvPicPr>
          <p:cNvPr id="16386" name="Picture 2" descr="Gallery It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115" y="5372940"/>
            <a:ext cx="8183880" cy="1051560"/>
          </a:xfrm>
        </p:spPr>
        <p:txBody>
          <a:bodyPr/>
          <a:lstStyle/>
          <a:p>
            <a:r>
              <a:rPr lang="ru-RU" altLang="en-US" dirty="0">
                <a:solidFill>
                  <a:srgbClr val="00B050"/>
                </a:solidFill>
              </a:rPr>
              <a:t>Актуальность вопроса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502920" y="476250"/>
            <a:ext cx="8183880" cy="542353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altLang="en-US" sz="2400" dirty="0"/>
              <a:t>Одним из ключевых критериев оценки качества образования в рамках национального проекта «Образование» является вхождение России </a:t>
            </a:r>
            <a:r>
              <a:rPr lang="ru-RU" altLang="en-US" sz="2400" b="1" dirty="0">
                <a:solidFill>
                  <a:srgbClr val="00B050"/>
                </a:solidFill>
              </a:rPr>
              <a:t>в десятку лучших стран мира по качеству общего образования. </a:t>
            </a:r>
            <a:endParaRPr lang="ru-RU" altLang="en-US" sz="2400" dirty="0">
              <a:solidFill>
                <a:srgbClr val="00B050"/>
              </a:solidFill>
            </a:endParaRPr>
          </a:p>
          <a:p>
            <a:pPr algn="just"/>
            <a:endParaRPr lang="ru-RU" altLang="en-US" sz="2400" dirty="0"/>
          </a:p>
          <a:p>
            <a:pPr algn="just"/>
            <a:r>
              <a:rPr lang="ru-RU" altLang="en-US" sz="2400" dirty="0"/>
              <a:t>Количественный показатель по данному критерию </a:t>
            </a:r>
            <a:r>
              <a:rPr lang="ru-RU" altLang="en-US" sz="2400" b="1" i="1" dirty="0">
                <a:solidFill>
                  <a:srgbClr val="00B050"/>
                </a:solidFill>
              </a:rPr>
              <a:t>«Средневзвешенный результат Российской Федерации в группе международных исследований, средневзвешенное место Российской Федерации (не ниже)»</a:t>
            </a:r>
            <a:r>
              <a:rPr lang="ru-RU" altLang="en-US" sz="2400" dirty="0">
                <a:solidFill>
                  <a:srgbClr val="00B050"/>
                </a:solidFill>
              </a:rPr>
              <a:t> </a:t>
            </a:r>
            <a:r>
              <a:rPr lang="ru-RU" altLang="en-US" sz="2400" dirty="0"/>
              <a:t>включен в число основных показателей Федерального проекта «Современная школа».</a:t>
            </a:r>
          </a:p>
          <a:p>
            <a:pPr algn="just"/>
            <a:endParaRPr lang="ru-RU" altLang="en-US" sz="2400" dirty="0"/>
          </a:p>
          <a:p>
            <a:pPr algn="just"/>
            <a:r>
              <a:rPr lang="ru-RU" altLang="en-US" sz="2400" dirty="0"/>
              <a:t>При расчете средневзвешенного показателя учитываются распространенные международные исследования, </a:t>
            </a:r>
            <a:r>
              <a:rPr lang="ru-RU" altLang="en-US" sz="2400" b="1" dirty="0">
                <a:solidFill>
                  <a:srgbClr val="00B050"/>
                </a:solidFill>
              </a:rPr>
              <a:t>в том числе результаты проведения </a:t>
            </a:r>
            <a:r>
              <a:rPr lang="en-US" altLang="en-US" sz="2400" b="1" dirty="0">
                <a:solidFill>
                  <a:srgbClr val="00B050"/>
                </a:solidFill>
              </a:rPr>
              <a:t>PISA</a:t>
            </a:r>
            <a:r>
              <a:rPr lang="ru-RU" altLang="en-US" sz="2400" b="1" dirty="0">
                <a:solidFill>
                  <a:srgbClr val="00B050"/>
                </a:solidFill>
              </a:rPr>
              <a:t>.</a:t>
            </a:r>
          </a:p>
          <a:p>
            <a:pPr algn="just"/>
            <a:endParaRPr lang="ru-RU" altLang="en-US" sz="2400" b="1" dirty="0">
              <a:solidFill>
                <a:srgbClr val="FF0000"/>
              </a:solidFill>
            </a:endParaRPr>
          </a:p>
          <a:p>
            <a:pPr algn="just"/>
            <a:r>
              <a:rPr lang="ru-RU" altLang="en-US" sz="2400" b="1" dirty="0">
                <a:solidFill>
                  <a:srgbClr val="FF0000"/>
                </a:solidFill>
              </a:rPr>
              <a:t> </a:t>
            </a:r>
            <a:r>
              <a:rPr lang="ru-RU" altLang="en-US" sz="2400" b="1" dirty="0">
                <a:solidFill>
                  <a:srgbClr val="00B050"/>
                </a:solidFill>
              </a:rPr>
              <a:t>Участие </a:t>
            </a:r>
            <a:r>
              <a:rPr lang="ru-RU" altLang="en-US" sz="2400" b="1" dirty="0">
                <a:solidFill>
                  <a:srgbClr val="00B050"/>
                </a:solidFill>
                <a:sym typeface="+mn-ea"/>
              </a:rPr>
              <a:t>Ленинградской области </a:t>
            </a:r>
            <a:r>
              <a:rPr lang="ru-RU" altLang="en-US" sz="2400" b="1" dirty="0">
                <a:solidFill>
                  <a:srgbClr val="00B050"/>
                </a:solidFill>
              </a:rPr>
              <a:t>в проведении р</a:t>
            </a:r>
            <a:r>
              <a:rPr lang="ru-RU" altLang="en-US" sz="2400" b="1" i="1" dirty="0">
                <a:solidFill>
                  <a:srgbClr val="00B050"/>
                </a:solidFill>
              </a:rPr>
              <a:t>егиональных оценок по модели </a:t>
            </a:r>
            <a:r>
              <a:rPr lang="en-US" altLang="en-US" sz="2400" b="1" i="1" dirty="0">
                <a:solidFill>
                  <a:srgbClr val="00B050"/>
                </a:solidFill>
                <a:sym typeface="+mn-ea"/>
              </a:rPr>
              <a:t>PISA</a:t>
            </a:r>
            <a:r>
              <a:rPr lang="ru-RU" altLang="en-US" sz="2400" b="1" dirty="0">
                <a:solidFill>
                  <a:srgbClr val="00B050"/>
                </a:solidFill>
                <a:sym typeface="+mn-ea"/>
              </a:rPr>
              <a:t> планируется в 2024 году.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Новые образовательные области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300" u="sng" dirty="0" smtClean="0"/>
              <a:t>Включены четыре новые темы:</a:t>
            </a:r>
          </a:p>
          <a:p>
            <a:pPr>
              <a:buNone/>
            </a:pPr>
            <a:endParaRPr lang="ru-RU" sz="3300" u="sng" dirty="0" smtClean="0"/>
          </a:p>
          <a:p>
            <a:pPr algn="just">
              <a:buNone/>
            </a:pPr>
            <a:r>
              <a:rPr lang="ru-RU" b="1" dirty="0" smtClean="0"/>
              <a:t>• Явления роста: разные типы роста – линейные, нелинейные, квадратичные и экспоненциальные </a:t>
            </a:r>
            <a:r>
              <a:rPr lang="ru-RU" dirty="0" smtClean="0"/>
              <a:t>(рост системы, в которой изменение пропорционально уже существующему количеству);</a:t>
            </a:r>
          </a:p>
          <a:p>
            <a:pPr algn="just">
              <a:buNone/>
            </a:pPr>
            <a:r>
              <a:rPr lang="ru-RU" b="1" dirty="0" smtClean="0"/>
              <a:t>• Геометрическая аппроксимация: аппроксимация особенностей и свойств нестандартных или </a:t>
            </a:r>
            <a:r>
              <a:rPr lang="ru-RU" dirty="0" smtClean="0"/>
              <a:t>незнакомых форм и объектов путем разбиения этих фигур и объектов на знакомые формы и </a:t>
            </a:r>
            <a:r>
              <a:rPr lang="ru-RU" dirty="0" err="1" smtClean="0"/>
              <a:t>объекты,для</a:t>
            </a:r>
            <a:r>
              <a:rPr lang="ru-RU" dirty="0" smtClean="0"/>
              <a:t> работы с которыми существуют формулы и инструменты;</a:t>
            </a:r>
          </a:p>
          <a:p>
            <a:pPr algn="just">
              <a:buNone/>
            </a:pPr>
            <a:r>
              <a:rPr lang="ru-RU" b="1" dirty="0" smtClean="0"/>
              <a:t>• Компьютерное моделирование: анализ ситуаций (которые могут включать составление бюджета, </a:t>
            </a:r>
            <a:r>
              <a:rPr lang="ru-RU" dirty="0" smtClean="0"/>
              <a:t>планирование, распределение населения, распространение болезни, экспериментальную вероятность, моделирование времени реакции и т.д.) с позиций переменных и влияния, которое они оказывают на результат;</a:t>
            </a:r>
          </a:p>
          <a:p>
            <a:pPr algn="just">
              <a:buNone/>
            </a:pPr>
            <a:r>
              <a:rPr lang="ru-RU" b="1" dirty="0" smtClean="0"/>
              <a:t>• Условное принятие решений: использование условной вероятности и основных принципов </a:t>
            </a:r>
            <a:r>
              <a:rPr lang="ru-RU" dirty="0" smtClean="0"/>
              <a:t>комбинаторики для интерпретации ситуаций и прогнозирования.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PISA 2021 Mathematics Framework (First Draft ) p. 29-30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Тьюторы</a:t>
            </a:r>
            <a:r>
              <a:rPr lang="ru-RU" sz="2800" dirty="0" smtClean="0">
                <a:solidFill>
                  <a:srgbClr val="00B050"/>
                </a:solidFill>
              </a:rPr>
              <a:t> по направлению математическая грамотность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908718"/>
          <a:ext cx="7488832" cy="4392492"/>
        </p:xfrm>
        <a:graphic>
          <a:graphicData uri="http://schemas.openxmlformats.org/drawingml/2006/table">
            <a:tbl>
              <a:tblPr/>
              <a:tblGrid>
                <a:gridCol w="2880320"/>
                <a:gridCol w="4608512"/>
              </a:tblGrid>
              <a:tr h="599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Везикко</a:t>
                      </a: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Татьяна Васильевна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Методист МУ «ВРМЦ»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Гриц Екатерина Николаевна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математики МОУ «СОШ пос.им. Морозова»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Драгуновская Екатерина Александровна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математики МОУ «СОШ «Лесколовский ЦО»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Пяткова Ольга Геннадьевна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математики МОУ «СОШ № 2» г. Всеволожска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Гриц Артем Владимирович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информатики МОУ «СОШ пос.им. Морозова»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Ерёменко Максим </a:t>
                      </a:r>
                      <a:r>
                        <a:rPr lang="ru-RU" sz="1400" dirty="0" smtClean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Викторович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математики МОБУ «СОШ № 6» г. Всеволожска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3729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altLang="en-US" dirty="0">
                <a:solidFill>
                  <a:srgbClr val="00B050"/>
                </a:solidFill>
              </a:rPr>
              <a:t>Естественнонаучная грамотность</a:t>
            </a:r>
          </a:p>
        </p:txBody>
      </p:sp>
      <p:pic>
        <p:nvPicPr>
          <p:cNvPr id="17410" name="Picture 2" descr="Gallery It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10" y="548640"/>
            <a:ext cx="8190230" cy="535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Тьюторы</a:t>
            </a:r>
            <a:r>
              <a:rPr lang="ru-RU" sz="2800" dirty="0" smtClean="0">
                <a:solidFill>
                  <a:srgbClr val="00B050"/>
                </a:solidFill>
              </a:rPr>
              <a:t> по направлению естественнонаучная грамотность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908718"/>
          <a:ext cx="7488832" cy="4392492"/>
        </p:xfrm>
        <a:graphic>
          <a:graphicData uri="http://schemas.openxmlformats.org/drawingml/2006/table">
            <a:tbl>
              <a:tblPr/>
              <a:tblGrid>
                <a:gridCol w="2880320"/>
                <a:gridCol w="4608512"/>
              </a:tblGrid>
              <a:tr h="599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Тонконог Юлия Павловна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Методист МУ «ВРМЦ»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Пулинец Анна Александровна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биологии МОУ «СОШ «Лесколовский ЦО»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Серебрякова Оксана Алексеевна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начальных классов МОУ «СОШ № 5» г. Всеволожска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Чмутова Людмила Владимировна 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физики МОУ «СОШ № 4» г. Всеволожска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Пестрикова</a:t>
                      </a: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Елена Владимировна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географии МОБУ «СОШ «Муринский ЦО № 1»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Шмаль Оксана Владимировна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химии МОУ «</a:t>
                      </a:r>
                      <a:r>
                        <a:rPr lang="ru-RU" sz="14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Ново-Девяткинская</a:t>
                      </a: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СОШ № 1»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" y="5445125"/>
            <a:ext cx="8183880" cy="929640"/>
          </a:xfrm>
        </p:spPr>
        <p:txBody>
          <a:bodyPr>
            <a:normAutofit/>
          </a:bodyPr>
          <a:lstStyle/>
          <a:p>
            <a:r>
              <a:rPr lang="ru-RU" altLang="en-US" dirty="0">
                <a:solidFill>
                  <a:srgbClr val="00B050"/>
                </a:solidFill>
              </a:rPr>
              <a:t>Финансовая грамотность</a:t>
            </a:r>
          </a:p>
        </p:txBody>
      </p:sp>
      <p:pic>
        <p:nvPicPr>
          <p:cNvPr id="18434" name="Picture 2" descr="Gallery It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" y="620395"/>
            <a:ext cx="811339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Тьюторы</a:t>
            </a:r>
            <a:r>
              <a:rPr lang="ru-RU" sz="2800" dirty="0" smtClean="0">
                <a:solidFill>
                  <a:srgbClr val="00B050"/>
                </a:solidFill>
              </a:rPr>
              <a:t> по направлению финансовая грамотность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908718"/>
          <a:ext cx="7488832" cy="4392492"/>
        </p:xfrm>
        <a:graphic>
          <a:graphicData uri="http://schemas.openxmlformats.org/drawingml/2006/table">
            <a:tbl>
              <a:tblPr/>
              <a:tblGrid>
                <a:gridCol w="2880320"/>
                <a:gridCol w="4608512"/>
              </a:tblGrid>
              <a:tr h="599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Тонконог Юлия Павловна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Методист МУ «ВРМЦ»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Самойлов Сергей Александрович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истории и обществознания МОУ «Осельковская ООШ»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Бабий Анна Ивановна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изобразительного искусства МОУ «Ново-Девяткинская СОШ № 1»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Высоцкая Александра Николаевна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географии МОУ «Лицей № 1» г. Всеволожска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Новиков Владимир Петрович 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истории и обществознания МОБУ «СОШ «Кудровский ЦО № 1»»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Летучая Юлия Владимировна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начальных классов МОУ «</a:t>
                      </a:r>
                      <a:r>
                        <a:rPr lang="ru-RU" sz="14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Разметелевская</a:t>
                      </a: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СОШ»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936104"/>
          </a:xfrm>
        </p:spPr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</a:rPr>
              <a:t>Креативное</a:t>
            </a:r>
            <a:r>
              <a:rPr lang="ru-RU" dirty="0" smtClean="0">
                <a:solidFill>
                  <a:srgbClr val="00B050"/>
                </a:solidFill>
              </a:rPr>
              <a:t> мышление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8680"/>
            <a:ext cx="7992888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ТРИЗ</a:t>
            </a:r>
            <a:r>
              <a:rPr lang="ru-RU" sz="2000" dirty="0" smtClean="0"/>
              <a:t> </a:t>
            </a:r>
            <a:r>
              <a:rPr lang="ru-RU" sz="2000" dirty="0"/>
              <a:t>– это технология</a:t>
            </a:r>
          </a:p>
          <a:p>
            <a:pPr algn="ctr"/>
            <a:r>
              <a:rPr lang="ru-RU" sz="2000" dirty="0"/>
              <a:t>решения </a:t>
            </a:r>
            <a:r>
              <a:rPr lang="ru-RU" sz="2000" dirty="0" smtClean="0"/>
              <a:t>(изобретательских) </a:t>
            </a:r>
            <a:r>
              <a:rPr lang="ru-RU" sz="2000" b="1" dirty="0" err="1" smtClean="0"/>
              <a:t>креативных</a:t>
            </a:r>
            <a:r>
              <a:rPr lang="ru-RU" sz="2000" b="1" dirty="0" smtClean="0"/>
              <a:t> </a:t>
            </a:r>
            <a:r>
              <a:rPr lang="ru-RU" sz="2000" b="1" dirty="0"/>
              <a:t>задач.</a:t>
            </a:r>
          </a:p>
          <a:p>
            <a:endParaRPr lang="ru-RU" sz="1600" dirty="0" smtClean="0"/>
          </a:p>
          <a:p>
            <a:pPr algn="just"/>
            <a:r>
              <a:rPr lang="ru-RU" sz="1600" b="1" i="1" dirty="0" err="1" smtClean="0"/>
              <a:t>Креативная</a:t>
            </a:r>
            <a:r>
              <a:rPr lang="ru-RU" sz="1600" dirty="0" smtClean="0"/>
              <a:t> </a:t>
            </a:r>
            <a:r>
              <a:rPr lang="ru-RU" sz="1600" dirty="0"/>
              <a:t>– задача, которая имеет множество решений, при этом какое из них правильное – непонятно. </a:t>
            </a:r>
            <a:r>
              <a:rPr lang="ru-RU" sz="1600" dirty="0" err="1"/>
              <a:t>Креативная</a:t>
            </a:r>
            <a:r>
              <a:rPr lang="ru-RU" sz="1600" dirty="0"/>
              <a:t> – </a:t>
            </a:r>
            <a:r>
              <a:rPr lang="ru-RU" sz="1600" dirty="0" smtClean="0"/>
              <a:t>та задача</a:t>
            </a:r>
            <a:r>
              <a:rPr lang="ru-RU" sz="1600" dirty="0"/>
              <a:t>, которую невозможно решить полностью алгоритмизированными методами. И самое главное – в </a:t>
            </a:r>
            <a:r>
              <a:rPr lang="ru-RU" sz="1600" dirty="0" err="1"/>
              <a:t>креативной</a:t>
            </a:r>
            <a:r>
              <a:rPr lang="ru-RU" sz="1600" dirty="0"/>
              <a:t> </a:t>
            </a:r>
            <a:r>
              <a:rPr lang="ru-RU" sz="1600" dirty="0" smtClean="0"/>
              <a:t>задаче нет </a:t>
            </a:r>
            <a:r>
              <a:rPr lang="ru-RU" sz="1600" dirty="0"/>
              <a:t>ясных </a:t>
            </a:r>
            <a:r>
              <a:rPr lang="ru-RU" sz="1600" dirty="0" smtClean="0"/>
              <a:t>критериев правильности</a:t>
            </a:r>
            <a:r>
              <a:rPr lang="ru-RU" sz="1600" dirty="0"/>
              <a:t>, можно говорить исключительно об эффективности того или иного решения. 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ТРИЗ применяют </a:t>
            </a:r>
            <a:r>
              <a:rPr lang="ru-RU" sz="1600" dirty="0"/>
              <a:t>для того, чтобы найти сильные идеи, способные сделать прорыв в развитии чего бы то ни </a:t>
            </a:r>
            <a:r>
              <a:rPr lang="ru-RU" sz="1600" dirty="0" smtClean="0"/>
              <a:t>было.</a:t>
            </a:r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err="1" smtClean="0"/>
              <a:t>ТРИЗ-педагогика</a:t>
            </a:r>
            <a:r>
              <a:rPr lang="ru-RU" sz="1600" dirty="0" smtClean="0"/>
              <a:t> </a:t>
            </a:r>
            <a:r>
              <a:rPr lang="ru-RU" sz="1600" dirty="0"/>
              <a:t>как инновационная дидактическая технология начала формироваться в нашей стране в конце 1980-х гг.</a:t>
            </a:r>
          </a:p>
          <a:p>
            <a:pPr algn="just"/>
            <a:r>
              <a:rPr lang="ru-RU" sz="1600" dirty="0"/>
              <a:t>В ее основу была положена теория решения изобретательских задач (ТРИЗ) отечественной школы Г.С. </a:t>
            </a:r>
            <a:r>
              <a:rPr lang="ru-RU" sz="1600" dirty="0" err="1" smtClean="0"/>
              <a:t>Альтшуллера</a:t>
            </a:r>
            <a:r>
              <a:rPr lang="ru-RU" sz="1600" dirty="0" smtClean="0"/>
              <a:t>, ныне </a:t>
            </a:r>
            <a:r>
              <a:rPr lang="ru-RU" sz="1600" dirty="0"/>
              <a:t>признанная во всем мире, применяемая ведущими транснациональными корпорациями и преподаваемая в </a:t>
            </a:r>
            <a:r>
              <a:rPr lang="ru-RU" sz="1600" dirty="0" smtClean="0"/>
              <a:t>лучших университетах мира.</a:t>
            </a:r>
            <a:endParaRPr lang="ru-RU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Тьюторы</a:t>
            </a:r>
            <a:r>
              <a:rPr lang="ru-RU" sz="2800" dirty="0" smtClean="0">
                <a:solidFill>
                  <a:srgbClr val="00B050"/>
                </a:solidFill>
              </a:rPr>
              <a:t> по направлению </a:t>
            </a:r>
            <a:r>
              <a:rPr lang="ru-RU" sz="2800" dirty="0" err="1" smtClean="0">
                <a:solidFill>
                  <a:srgbClr val="00B050"/>
                </a:solidFill>
              </a:rPr>
              <a:t>креативное</a:t>
            </a:r>
            <a:r>
              <a:rPr lang="ru-RU" sz="2800" dirty="0" smtClean="0">
                <a:solidFill>
                  <a:srgbClr val="00B050"/>
                </a:solidFill>
              </a:rPr>
              <a:t> мышление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14884" y="1340518"/>
          <a:ext cx="7488832" cy="3633664"/>
        </p:xfrm>
        <a:graphic>
          <a:graphicData uri="http://schemas.openxmlformats.org/drawingml/2006/table">
            <a:tbl>
              <a:tblPr/>
              <a:tblGrid>
                <a:gridCol w="2880320"/>
                <a:gridCol w="4608512"/>
              </a:tblGrid>
              <a:tr h="59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Везикко</a:t>
                      </a: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Татьяна Васильевна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Методист МУ «ВРМЦ»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Бодокина Екатерина Владиславовна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изобразительного искусства «Бугровская СОШ»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Верушкина Наталья Валентиновна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начальных классов МОБУ «СОШ «Муринский ЦО № 2»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Широковий Вера Александровна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начальных классов МОБУ «СОШ «Муринский ЦО № 2»</a:t>
                      </a:r>
                      <a:endParaRPr lang="ru-RU"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Тиликина</a:t>
                      </a: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Яна Владимировна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Учитель английского языка «</a:t>
                      </a:r>
                      <a:r>
                        <a:rPr lang="ru-RU" sz="14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Бугровская</a:t>
                      </a: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СОШ»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66385"/>
            <a:ext cx="8183880" cy="114808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Нормативная база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53695"/>
            <a:ext cx="8183880" cy="5878830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/>
              <a:t>Приказ Министерства просвещения Российской Федерации и Федеральной службы по надзору в сфере образования от 06 мая 2019 года № 590/219 «Об утверждении Методологии и критериев оценки качества образования на основе практики международных исследований качества подготовки обучающихся»;</a:t>
            </a:r>
          </a:p>
          <a:p>
            <a:pPr algn="just"/>
            <a:r>
              <a:rPr lang="ru-RU" sz="1500" dirty="0" smtClean="0"/>
              <a:t>Распоряжение комитета общего и профессионального образования Ленинградской области от 04.06.2020 № 977-р «Об утверждении плана мероприятий (дорожная карта) по подготовке к участию в общероссийской, региональной оценке по модели PISA на 2 полугодие 2020 года»; </a:t>
            </a:r>
          </a:p>
          <a:p>
            <a:pPr algn="just"/>
            <a:r>
              <a:rPr lang="ru-RU" sz="1500" dirty="0" smtClean="0"/>
              <a:t>Распоряжение Комитета по образованию администрации МО «Всеволожский муниципальный район» Ленинградской области от 18.06.2020 № 429 «Об утверждении плана мероприятий по подготовке к участию в общероссийской, региональной оценке по модели PISA на 2020-2021 учебный год», во исполнение решения итогового совещания с руководителями ОМСУ от 23.12.2020 (письмо комитета общего и профессионального образования Ленинградской области от 26.12.2020 № 19-29322/2020); </a:t>
            </a:r>
          </a:p>
          <a:p>
            <a:pPr algn="just"/>
            <a:r>
              <a:rPr lang="ru-RU" sz="1500" dirty="0" smtClean="0"/>
              <a:t>Распоряжение Комитета по образованию администрации МО «Всеволожский муниципальный район» Ленинградской области от 28.12.2020 № 883 «Об организации деятельности учреждений, подведомственных Комитету по образованию, по подготовке к участию в региональной оценке качества образования на основе практики международных сравнительных исследований PISA-2024».</a:t>
            </a:r>
          </a:p>
          <a:p>
            <a:endParaRPr lang="ru-RU" sz="7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" y="5445125"/>
            <a:ext cx="8183880" cy="1051560"/>
          </a:xfrm>
        </p:spPr>
        <p:txBody>
          <a:bodyPr>
            <a:normAutofit/>
          </a:bodyPr>
          <a:lstStyle/>
          <a:p>
            <a:r>
              <a:rPr lang="ru-RU" sz="1780" dirty="0" smtClean="0">
                <a:solidFill>
                  <a:srgbClr val="00B050"/>
                </a:solidFill>
                <a:sym typeface="+mn-ea"/>
              </a:rPr>
              <a:t>*«Методология и критерии оценки качества образования на основе практики международных исследований качества подготовки обучающихся»</a:t>
            </a:r>
            <a:endParaRPr lang="ru-RU" altLang="en-US" sz="1780" dirty="0" smtClean="0">
              <a:solidFill>
                <a:srgbClr val="00B050"/>
              </a:solidFill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00034" y="530225"/>
            <a:ext cx="8186766" cy="4970477"/>
          </a:xfrm>
        </p:spPr>
        <p:txBody>
          <a:bodyPr>
            <a:normAutofit fontScale="57500" lnSpcReduction="20000"/>
          </a:bodyPr>
          <a:lstStyle/>
          <a:p>
            <a:pPr marL="0" indent="0" algn="just">
              <a:buNone/>
            </a:pPr>
            <a:r>
              <a:rPr lang="ru-RU" altLang="en-US" dirty="0"/>
              <a:t>«Результаты национальных исследований, проводимых в России, говорят о наличии серьезных проблем, связанных с уровнем профессионализма российских учителей. Например, проведенные </a:t>
            </a:r>
            <a:r>
              <a:rPr lang="ru-RU" altLang="en-US" dirty="0" err="1"/>
              <a:t>Рособрнадзором</a:t>
            </a:r>
            <a:r>
              <a:rPr lang="ru-RU" altLang="en-US" dirty="0"/>
              <a:t> исследования компетенций учителей русского языка и математики показали наличие проблем как в части предметной подготовки учителей, так и при выполнении ими заданий на оценку </a:t>
            </a:r>
            <a:r>
              <a:rPr lang="ru-RU" altLang="en-US" b="1" dirty="0">
                <a:solidFill>
                  <a:srgbClr val="00B050"/>
                </a:solidFill>
              </a:rPr>
              <a:t>методических компетенций</a:t>
            </a:r>
            <a:r>
              <a:rPr lang="ru-RU" altLang="en-US" dirty="0">
                <a:solidFill>
                  <a:srgbClr val="00B050"/>
                </a:solidFill>
              </a:rPr>
              <a:t>.</a:t>
            </a:r>
          </a:p>
          <a:p>
            <a:pPr marL="0" indent="0" algn="just">
              <a:buNone/>
            </a:pPr>
            <a:endParaRPr lang="ru-RU" altLang="en-US" dirty="0"/>
          </a:p>
          <a:p>
            <a:pPr marL="0" indent="0" algn="just">
              <a:buNone/>
            </a:pPr>
            <a:r>
              <a:rPr lang="ru-RU" altLang="en-US" dirty="0"/>
              <a:t>Эти проблемы не могут быть решены только путем обновления системы квалификационных категорий, поскольку изменение категорий и способов аттестации само по себе не позволяет повысить уровень профессионализма.</a:t>
            </a:r>
          </a:p>
          <a:p>
            <a:pPr marL="0" indent="0" algn="just">
              <a:buNone/>
            </a:pPr>
            <a:r>
              <a:rPr lang="ru-RU" altLang="en-US" b="1" dirty="0">
                <a:solidFill>
                  <a:srgbClr val="00B050"/>
                </a:solidFill>
              </a:rPr>
              <a:t>Необходимо развивать и современные формы наставничества, методической помощи учителям, имеющим проблемы</a:t>
            </a:r>
            <a:r>
              <a:rPr lang="ru-RU" altLang="en-US" dirty="0">
                <a:solidFill>
                  <a:srgbClr val="00B050"/>
                </a:solidFill>
              </a:rPr>
              <a:t>...</a:t>
            </a:r>
          </a:p>
          <a:p>
            <a:pPr marL="0" indent="0" algn="just">
              <a:buNone/>
            </a:pPr>
            <a:r>
              <a:rPr lang="ru-RU" altLang="en-US" dirty="0"/>
              <a:t>... Помимо нацеленности на достижение высоких образовательных результатов в целом или в среднем по стране (региону, муниципалитету, ОО) система образования должна помогать обучающимся найти себя, реализоваться, быть успешными. Она должна мотивировать каждого обучающегося на максимальную вовлеченность в образовательный процесс, на достижение результатов, важных именно для него, для его развития, построения наилучшим образом подходящей ему образовательной траектории.*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1080" y="332697"/>
            <a:ext cx="7061678" cy="330835"/>
          </a:xfrm>
          <a:prstGeom prst="rect">
            <a:avLst/>
          </a:prstGeom>
          <a:noFill/>
          <a:effectLst/>
        </p:spPr>
        <p:txBody>
          <a:bodyPr wrap="square" lIns="25648" tIns="12834" rIns="25648" bIns="12834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0099"/>
                </a:solidFill>
                <a:latin typeface="Cambria" panose="02040503050406030204" pitchFamily="18" charset="0"/>
              </a:defRPr>
            </a:lvl1pPr>
          </a:lstStyle>
          <a:p>
            <a:pPr defTabSz="911225">
              <a:defRPr/>
            </a:pPr>
            <a:r>
              <a:rPr lang="ru-RU" altLang="ru-RU" sz="1990" dirty="0">
                <a:solidFill>
                  <a:prstClr val="black"/>
                </a:solidFill>
                <a:ea typeface="+mn-ea"/>
                <a:cs typeface="Arial" panose="020B0604020202020204" pitchFamily="34" charset="0"/>
                <a:sym typeface="Calibri" panose="020F0502020204030204"/>
              </a:rPr>
              <a:t>Повышение качества образования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97155" y="1150620"/>
            <a:ext cx="8700770" cy="5440045"/>
            <a:chOff x="114300" y="1031875"/>
            <a:chExt cx="8963025" cy="4075589"/>
          </a:xfrm>
        </p:grpSpPr>
        <p:sp>
          <p:nvSpPr>
            <p:cNvPr id="7" name="Shape 1106"/>
            <p:cNvSpPr/>
            <p:nvPr/>
          </p:nvSpPr>
          <p:spPr>
            <a:xfrm>
              <a:off x="4406899" y="2489200"/>
              <a:ext cx="2214564" cy="88119"/>
            </a:xfrm>
            <a:prstGeom prst="rect">
              <a:avLst/>
            </a:prstGeom>
            <a:ln w="12700">
              <a:miter lim="400000"/>
            </a:ln>
          </p:spPr>
          <p:txBody>
            <a:bodyPr lIns="17112" tIns="17112" rIns="17112" bIns="17112">
              <a:spAutoFit/>
            </a:bodyPr>
            <a:lstStyle>
              <a:lvl1pPr algn="ctr" defTabSz="685800">
                <a:defRPr sz="1000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375" kern="0" dirty="0">
                <a:latin typeface="Cambria" panose="02040503050406030204" pitchFamily="18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14300" y="4317280"/>
              <a:ext cx="2227581" cy="790184"/>
              <a:chOff x="486374" y="1643268"/>
              <a:chExt cx="2062969" cy="44510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486374" y="1643268"/>
                <a:ext cx="1644115" cy="44510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1225">
                  <a:defRPr/>
                </a:pPr>
                <a:r>
                  <a:rPr lang="ru-RU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Оценка</a:t>
                </a:r>
              </a:p>
            </p:txBody>
          </p:sp>
          <p:sp>
            <p:nvSpPr>
              <p:cNvPr id="50" name="Равнобедренный треугольник 49"/>
              <p:cNvSpPr/>
              <p:nvPr/>
            </p:nvSpPr>
            <p:spPr>
              <a:xfrm rot="5400000">
                <a:off x="2117364" y="1656393"/>
                <a:ext cx="445103" cy="418855"/>
              </a:xfrm>
              <a:prstGeom prst="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1225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500" kern="0">
                  <a:solidFill>
                    <a:prstClr val="black"/>
                  </a:solidFill>
                  <a:latin typeface="Cambria" panose="02040503050406030204" pitchFamily="18" charset="0"/>
                  <a:sym typeface="Calibri" panose="020F0502020204030204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114300" y="2824588"/>
              <a:ext cx="2245443" cy="771713"/>
              <a:chOff x="691046" y="2497850"/>
              <a:chExt cx="1828799" cy="501445"/>
            </a:xfrm>
            <a:solidFill>
              <a:schemeClr val="accent2"/>
            </a:solidFill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691046" y="2497850"/>
                <a:ext cx="1409945" cy="50144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1225">
                  <a:defRPr/>
                </a:pPr>
                <a:r>
                  <a:rPr lang="ru-RU" sz="16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Аналитика</a:t>
                </a:r>
              </a:p>
            </p:txBody>
          </p:sp>
          <p:sp>
            <p:nvSpPr>
              <p:cNvPr id="48" name="Равнобедренный треугольник 47"/>
              <p:cNvSpPr/>
              <p:nvPr/>
            </p:nvSpPr>
            <p:spPr>
              <a:xfrm rot="5400000">
                <a:off x="2059695" y="2539145"/>
                <a:ext cx="501445" cy="418855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1225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500" kern="0">
                  <a:solidFill>
                    <a:prstClr val="black"/>
                  </a:solidFill>
                  <a:latin typeface="Cambria" panose="02040503050406030204" pitchFamily="18" charset="0"/>
                  <a:sym typeface="Calibri" panose="020F0502020204030204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14300" y="1484695"/>
              <a:ext cx="2168698" cy="725096"/>
              <a:chOff x="627547" y="3397044"/>
              <a:chExt cx="2028597" cy="503032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627547" y="3397044"/>
                <a:ext cx="1619327" cy="5014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1225">
                  <a:defRPr/>
                </a:pPr>
                <a:r>
                  <a:rPr lang="ru-RU" sz="1390" b="1" dirty="0">
                    <a:solidFill>
                      <a:srgbClr val="FFFFFF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Управленческие действия</a:t>
                </a:r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 rot="5400000">
                <a:off x="2195994" y="3439925"/>
                <a:ext cx="501446" cy="41885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1225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500" kern="0">
                  <a:solidFill>
                    <a:srgbClr val="FFFFFF"/>
                  </a:solidFill>
                  <a:latin typeface="Cambria" panose="02040503050406030204" pitchFamily="18" charset="0"/>
                  <a:sym typeface="Calibri" panose="020F0502020204030204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5934075" y="3624263"/>
              <a:ext cx="3105150" cy="14763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7022" tIns="8510" rIns="17022" bIns="8510" anchor="ctr"/>
            <a:lstStyle/>
            <a:p>
              <a:pPr marL="170815" indent="-170815" defTabSz="911225">
                <a:buFont typeface="Arial" panose="020B0604020202020204" pitchFamily="34" charset="0"/>
                <a:buChar char="•"/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ГИА</a:t>
              </a:r>
            </a:p>
            <a:p>
              <a:pPr marL="170815" indent="-170815" defTabSz="911225">
                <a:buFont typeface="Arial" panose="020B0604020202020204" pitchFamily="34" charset="0"/>
                <a:buChar char="•"/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Сочинение</a:t>
              </a:r>
            </a:p>
            <a:p>
              <a:pPr marL="170815" indent="-170815" defTabSz="911225">
                <a:buFont typeface="Arial" panose="020B0604020202020204" pitchFamily="34" charset="0"/>
                <a:buChar char="•"/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НИКО</a:t>
              </a:r>
            </a:p>
            <a:p>
              <a:pPr marL="170815" indent="-170815" defTabSz="911225">
                <a:buFont typeface="Arial" panose="020B0604020202020204" pitchFamily="34" charset="0"/>
                <a:buChar char="•"/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ВПР</a:t>
              </a:r>
            </a:p>
            <a:p>
              <a:pPr marL="170815" indent="-170815" defTabSz="911225">
                <a:buFont typeface="Arial" panose="020B0604020202020204" pitchFamily="34" charset="0"/>
                <a:buChar char="•"/>
                <a:defRPr/>
              </a:pPr>
              <a:r>
                <a:rPr lang="ru-RU" sz="1400" b="1" dirty="0">
                  <a:solidFill>
                    <a:srgbClr val="FF0000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Международные исследования</a:t>
              </a:r>
            </a:p>
            <a:p>
              <a:pPr marL="170815" indent="-170815" defTabSz="911225">
                <a:buFont typeface="Arial" panose="020B0604020202020204" pitchFamily="34" charset="0"/>
                <a:buChar char="•"/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Исследование компетенций учителей</a:t>
              </a:r>
            </a:p>
            <a:p>
              <a:pPr marL="170815" indent="-170815" defTabSz="911225">
                <a:buFont typeface="Arial" panose="020B0604020202020204" pitchFamily="34" charset="0"/>
                <a:buChar char="•"/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Региональный мониторинг</a:t>
              </a:r>
            </a:p>
            <a:p>
              <a:pPr marL="170815" indent="-170815" defTabSz="911225">
                <a:buFont typeface="Arial" panose="020B0604020202020204" pitchFamily="34" charset="0"/>
                <a:buChar char="•"/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Другие исследования и опросы</a:t>
              </a:r>
            </a:p>
          </p:txBody>
        </p:sp>
        <p:sp>
          <p:nvSpPr>
            <p:cNvPr id="12" name="Стрелка вправо 11"/>
            <p:cNvSpPr/>
            <p:nvPr/>
          </p:nvSpPr>
          <p:spPr>
            <a:xfrm rot="10800000">
              <a:off x="5477795" y="4132213"/>
              <a:ext cx="317500" cy="425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29" tIns="17112" rIns="34229" bIns="17112" anchor="ctr"/>
            <a:lstStyle/>
            <a:p>
              <a:pPr algn="ctr" defTabSz="911225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>
                <a:solidFill>
                  <a:prstClr val="white"/>
                </a:solidFill>
                <a:latin typeface="Cambria" panose="02040503050406030204" pitchFamily="18" charset="0"/>
                <a:sym typeface="Calibri" panose="020F0502020204030204"/>
              </a:endParaRPr>
            </a:p>
          </p:txBody>
        </p:sp>
        <p:grpSp>
          <p:nvGrpSpPr>
            <p:cNvPr id="13" name="Группа 66"/>
            <p:cNvGrpSpPr/>
            <p:nvPr/>
          </p:nvGrpSpPr>
          <p:grpSpPr bwMode="auto">
            <a:xfrm>
              <a:off x="2356391" y="3805622"/>
              <a:ext cx="2980785" cy="1295015"/>
              <a:chOff x="2348292" y="1098968"/>
              <a:chExt cx="2979510" cy="129433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2348292" y="1098968"/>
                <a:ext cx="2979510" cy="259830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Уровня подготовки обучающихся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351643" y="1407878"/>
                <a:ext cx="2976158" cy="228586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srgbClr val="FF0000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Уровня квалификации учителей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351643" y="1671370"/>
                <a:ext cx="2976158" cy="349067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Региональных инструментов управления качеством образования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2351643" y="2047411"/>
                <a:ext cx="2976158" cy="345894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Отношения к образованию школьников и их родителей</a:t>
                </a:r>
              </a:p>
            </p:txBody>
          </p:sp>
        </p:grpSp>
        <p:sp>
          <p:nvSpPr>
            <p:cNvPr id="14" name="Стрелка вправо 13"/>
            <p:cNvSpPr/>
            <p:nvPr/>
          </p:nvSpPr>
          <p:spPr>
            <a:xfrm rot="10800000">
              <a:off x="5477795" y="2707507"/>
              <a:ext cx="317500" cy="425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29" tIns="17112" rIns="34229" bIns="17112" anchor="ctr"/>
            <a:lstStyle/>
            <a:p>
              <a:pPr algn="ctr" defTabSz="911225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>
                <a:solidFill>
                  <a:prstClr val="white"/>
                </a:solidFill>
                <a:latin typeface="Cambria" panose="02040503050406030204" pitchFamily="18" charset="0"/>
                <a:sym typeface="Calibri" panose="020F0502020204030204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940425" y="2602007"/>
              <a:ext cx="3105150" cy="5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7022" tIns="8510" rIns="17022" bIns="8510" anchor="ctr"/>
            <a:lstStyle/>
            <a:p>
              <a:pPr algn="ctr" defTabSz="911225"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Федеральная информационная система оценки качества образования</a:t>
              </a:r>
            </a:p>
          </p:txBody>
        </p:sp>
        <p:grpSp>
          <p:nvGrpSpPr>
            <p:cNvPr id="16" name="Группа 73"/>
            <p:cNvGrpSpPr/>
            <p:nvPr/>
          </p:nvGrpSpPr>
          <p:grpSpPr bwMode="auto">
            <a:xfrm>
              <a:off x="2349076" y="2578100"/>
              <a:ext cx="2978574" cy="1068558"/>
              <a:chOff x="2348826" y="2623932"/>
              <a:chExt cx="2978975" cy="106874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2348826" y="2623932"/>
                <a:ext cx="2969449" cy="250868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algn="ctr"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Федеральный уровень</a:t>
                </a: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2348826" y="2911318"/>
                <a:ext cx="2969449" cy="234990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algn="ctr"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Региональный уровень</a:t>
                </a: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2358352" y="3184415"/>
                <a:ext cx="2969449" cy="225464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algn="ctr"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Муниципальный уровень</a:t>
                </a: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48826" y="3467209"/>
                <a:ext cx="2969449" cy="225464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algn="ctr"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Уровень образовательной организации</a:t>
                </a:r>
              </a:p>
            </p:txBody>
          </p:sp>
        </p:grpSp>
        <p:sp>
          <p:nvSpPr>
            <p:cNvPr id="17" name="Стрелка вправо 16"/>
            <p:cNvSpPr/>
            <p:nvPr/>
          </p:nvSpPr>
          <p:spPr>
            <a:xfrm rot="16200000">
              <a:off x="821132" y="3745474"/>
              <a:ext cx="317500" cy="425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29" tIns="17112" rIns="34229" bIns="17112" anchor="ctr"/>
            <a:lstStyle/>
            <a:p>
              <a:pPr algn="ctr" defTabSz="911225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>
                <a:solidFill>
                  <a:prstClr val="white"/>
                </a:solidFill>
                <a:latin typeface="Cambria" panose="02040503050406030204" pitchFamily="18" charset="0"/>
                <a:sym typeface="Calibri" panose="020F0502020204030204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>
            <a:xfrm rot="16200000">
              <a:off x="821132" y="2302540"/>
              <a:ext cx="317500" cy="425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29" tIns="17112" rIns="34229" bIns="17112" anchor="ctr"/>
            <a:lstStyle/>
            <a:p>
              <a:pPr algn="ctr" defTabSz="911225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>
                <a:solidFill>
                  <a:prstClr val="white"/>
                </a:solidFill>
                <a:latin typeface="Cambria" panose="02040503050406030204" pitchFamily="18" charset="0"/>
                <a:sym typeface="Calibri" panose="020F0502020204030204"/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7471634" y="1579059"/>
              <a:ext cx="317500" cy="4270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29" tIns="17112" rIns="34229" bIns="17112" anchor="ctr"/>
            <a:lstStyle/>
            <a:p>
              <a:pPr algn="ctr" defTabSz="911225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>
                <a:solidFill>
                  <a:prstClr val="white"/>
                </a:solidFill>
                <a:latin typeface="Cambria" panose="02040503050406030204" pitchFamily="18" charset="0"/>
                <a:sym typeface="Calibri" panose="020F0502020204030204"/>
              </a:endParaRPr>
            </a:p>
          </p:txBody>
        </p:sp>
        <p:sp>
          <p:nvSpPr>
            <p:cNvPr id="22" name="Двойная стрелка вверх/вниз 21"/>
            <p:cNvSpPr/>
            <p:nvPr/>
          </p:nvSpPr>
          <p:spPr>
            <a:xfrm>
              <a:off x="7288213" y="3203575"/>
              <a:ext cx="342171" cy="37782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29" tIns="17112" rIns="34229" bIns="17112" anchor="ctr"/>
            <a:lstStyle/>
            <a:p>
              <a:pPr algn="ctr" defTabSz="911225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>
                <a:solidFill>
                  <a:prstClr val="white"/>
                </a:solidFill>
                <a:latin typeface="Cambria" panose="02040503050406030204" pitchFamily="18" charset="0"/>
                <a:sym typeface="Calibri" panose="020F0502020204030204"/>
              </a:endParaRPr>
            </a:p>
          </p:txBody>
        </p:sp>
        <p:grpSp>
          <p:nvGrpSpPr>
            <p:cNvPr id="23" name="Группа 94"/>
            <p:cNvGrpSpPr/>
            <p:nvPr/>
          </p:nvGrpSpPr>
          <p:grpSpPr bwMode="auto">
            <a:xfrm>
              <a:off x="2298707" y="1104900"/>
              <a:ext cx="5127438" cy="1335088"/>
              <a:chOff x="2214845" y="856133"/>
              <a:chExt cx="5127744" cy="1336066"/>
            </a:xfrm>
            <a:solidFill>
              <a:schemeClr val="bg1"/>
            </a:solidFill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2229132" y="856133"/>
                <a:ext cx="5109311" cy="195406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Повышение объективности оценки образовательных результатов</a:t>
                </a: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224371" y="1291427"/>
                <a:ext cx="5118218" cy="193817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srgbClr val="FF0000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Совершенствование методической работы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224371" y="1512251"/>
                <a:ext cx="5112842" cy="209704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Реализация адресных программ помощи  школам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2214845" y="1998382"/>
                <a:ext cx="5123598" cy="193817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Распространение позитивных школьных практик</a:t>
                </a: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2224371" y="1748962"/>
                <a:ext cx="5112842" cy="204938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prstClr val="black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Развитие механизма назначения руководителей ОО</a:t>
                </a: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2229132" y="1065837"/>
                <a:ext cx="5112842" cy="209704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7052" tIns="8524" rIns="17052" bIns="8524" anchor="ctr"/>
              <a:lstStyle/>
              <a:p>
                <a:pPr defTabSz="911225">
                  <a:defRPr/>
                </a:pPr>
                <a:r>
                  <a:rPr lang="ru-RU" sz="1090" b="1" dirty="0">
                    <a:solidFill>
                      <a:schemeClr val="tx1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Изменение работы </a:t>
                </a:r>
                <a:r>
                  <a:rPr lang="ru-RU" sz="109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Arial" panose="020B0604020202020204" pitchFamily="34" charset="0"/>
                    <a:sym typeface="Calibri" panose="020F0502020204030204"/>
                  </a:rPr>
                  <a:t>Информационно-программных комплексов</a:t>
                </a:r>
                <a:endParaRPr lang="ru-RU" sz="109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7791004" y="1031875"/>
              <a:ext cx="1286321" cy="14017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7022" tIns="8510" rIns="17022" bIns="8510" anchor="ctr"/>
            <a:lstStyle/>
            <a:p>
              <a:pPr algn="ctr" defTabSz="911225">
                <a:defRPr/>
              </a:pPr>
              <a:r>
                <a:rPr lang="ru-RU" sz="1200" b="1" dirty="0">
                  <a:solidFill>
                    <a:srgbClr val="C00000"/>
                  </a:solidFill>
                  <a:uFill>
                    <a:solidFill>
                      <a:srgbClr val="C00000"/>
                    </a:solidFill>
                  </a:uFill>
                  <a:latin typeface="Cambria" panose="02040503050406030204" pitchFamily="18" charset="0"/>
                  <a:cs typeface="Arial" panose="020B0604020202020204" pitchFamily="34" charset="0"/>
                  <a:sym typeface="Calibri" panose="020F0502020204030204"/>
                </a:rPr>
                <a:t>ПОВЫШЕНИЕ КАЧЕСТВА ОБРАЗОВАНИЯ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87475"/>
          </a:xfrm>
        </p:spPr>
        <p:txBody>
          <a:bodyPr>
            <a:normAutofit fontScale="90000"/>
          </a:bodyPr>
          <a:lstStyle/>
          <a:p>
            <a:r>
              <a:rPr lang="ru-RU" sz="3110" dirty="0" smtClean="0">
                <a:solidFill>
                  <a:srgbClr val="00B050"/>
                </a:solidFill>
              </a:rPr>
              <a:t>Основные мероприятия «Дорожной карты» на 2020-2021 учебный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4712335"/>
          </a:xfrm>
        </p:spPr>
        <p:txBody>
          <a:bodyPr>
            <a:normAutofit fontScale="80000" lnSpcReduction="10000"/>
          </a:bodyPr>
          <a:lstStyle/>
          <a:p>
            <a:pPr algn="just"/>
            <a:r>
              <a:rPr lang="ru-RU" sz="2300" dirty="0" smtClean="0"/>
              <a:t>Формирование банка данных учителей ОУ (в том числе учителей русского языка, математики, физики, химии, биологии с определением индивидуальной траектории профессионального развития) с целью подготовки педагогов к участию в исследовании PISA в 2024 году;</a:t>
            </a:r>
          </a:p>
          <a:p>
            <a:pPr algn="just"/>
            <a:endParaRPr lang="ru-RU" sz="2500" dirty="0" smtClean="0"/>
          </a:p>
          <a:p>
            <a:pPr algn="just"/>
            <a:r>
              <a:rPr lang="ru-RU" sz="2500" dirty="0" smtClean="0"/>
              <a:t>Направление педагогических работников ОУ на курсы повышения квалификации по вопросам введения и использования оценочного инструментария международных сравнительных исследований в практику образовательной деятельности в соответствии с направлениями оценки функциональной грамотности;</a:t>
            </a:r>
          </a:p>
          <a:p>
            <a:pPr algn="just"/>
            <a:endParaRPr lang="ru-RU" sz="2500" dirty="0" smtClean="0"/>
          </a:p>
          <a:p>
            <a:pPr algn="just"/>
            <a:r>
              <a:rPr lang="ru-RU" sz="2500" dirty="0" smtClean="0"/>
              <a:t>Участие учителей-предметников ОУ в семинарах, </a:t>
            </a:r>
            <a:r>
              <a:rPr lang="ru-RU" sz="2500" dirty="0" err="1" smtClean="0"/>
              <a:t>вебинарах</a:t>
            </a:r>
            <a:r>
              <a:rPr lang="ru-RU" sz="2500" dirty="0" smtClean="0"/>
              <a:t> (ВКС) по вопросам подготовки к участию в исследовании по модели PISA;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70330"/>
          </a:xfrm>
        </p:spPr>
        <p:txBody>
          <a:bodyPr>
            <a:normAutofit fontScale="90000"/>
          </a:bodyPr>
          <a:lstStyle/>
          <a:p>
            <a:r>
              <a:rPr lang="ru-RU" sz="3110" dirty="0" smtClean="0">
                <a:solidFill>
                  <a:srgbClr val="00B050"/>
                </a:solidFill>
                <a:sym typeface="+mn-ea"/>
              </a:rPr>
              <a:t>Основные мероприятия «Дорожной карты» на 2020-2021 учебный год</a:t>
            </a:r>
            <a:endParaRPr lang="ru-RU" sz="311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30224"/>
            <a:ext cx="8115328" cy="504191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Включение в тематику муниципальных методических мероприятий, мероприятий ОУ вопросов введения и использования оценочного инструментария международных сравнительных исследований в практику образовательной деятельности;</a:t>
            </a:r>
          </a:p>
          <a:p>
            <a:pPr algn="just"/>
            <a:endParaRPr lang="ru-RU" u="sng" dirty="0" smtClean="0"/>
          </a:p>
          <a:p>
            <a:pPr algn="just"/>
            <a:r>
              <a:rPr lang="ru-RU" u="sng" dirty="0" smtClean="0"/>
              <a:t>Включение в тематику работы предметных РМО и ШМО вопросов введения и использования оценочного инструментария международных сравнительных исследований в практику образовательной деятельности;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Включение вопросов введения и использования оценочного инструментария международных сравнительных исследований в практику образовательной деятельности в тематику Каникулярной школы для педагогов «Умные каникулы»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solidFill>
                  <a:srgbClr val="00B050"/>
                </a:solidFill>
                <a:sym typeface="+mn-ea"/>
              </a:rPr>
              <a:t>Анализ профессиональных дефицитов учителей-предметников на основании проведенных мониторингов.</a:t>
            </a:r>
            <a:endParaRPr kumimoji="0" lang="ru-RU" b="0" i="0" u="none" strike="noStrike" cap="none" normalizeH="0" baseline="0" dirty="0" smtClean="0">
              <a:solidFill>
                <a:srgbClr val="00B050"/>
              </a:solidFill>
              <a:effectLst/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На основании распоряжения Комитета по образованию администрации МО «Всеволожский муниципальный район» Ленинградской области от 28.12.2020 № 883 «Об организации деятельности учреждений, подведомственных Комитету по образованию, по подготовке к участию в региональной оценке качества образования на основе практики международных сравнительных исследований PISA-2024» </a:t>
            </a:r>
          </a:p>
          <a:p>
            <a:pPr algn="just">
              <a:buNone/>
            </a:pPr>
            <a:r>
              <a:rPr lang="ru-RU" dirty="0" smtClean="0"/>
              <a:t>в образовательных учреждениях созданы </a:t>
            </a:r>
            <a:r>
              <a:rPr lang="ru-RU" b="1" dirty="0" smtClean="0">
                <a:solidFill>
                  <a:srgbClr val="00B050"/>
                </a:solidFill>
              </a:rPr>
              <a:t>управленческие команды </a:t>
            </a:r>
            <a:r>
              <a:rPr lang="ru-RU" dirty="0" smtClean="0"/>
              <a:t>(директор, заместитель директора, руководитель методического совета) и </a:t>
            </a:r>
            <a:r>
              <a:rPr lang="ru-RU" b="1" dirty="0" smtClean="0">
                <a:solidFill>
                  <a:srgbClr val="00B050"/>
                </a:solidFill>
              </a:rPr>
              <a:t>рабочие группы </a:t>
            </a:r>
            <a:r>
              <a:rPr lang="ru-RU" dirty="0" smtClean="0"/>
              <a:t>для работы с обучающимся по каждому из направлений функциональной грамотности: читательская, математическая, естественнонаучная, финансовая, </a:t>
            </a:r>
            <a:r>
              <a:rPr lang="ru-RU" dirty="0" err="1" smtClean="0"/>
              <a:t>креативное</a:t>
            </a:r>
            <a:r>
              <a:rPr lang="ru-RU" dirty="0" smtClean="0"/>
              <a:t> мышление.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372735"/>
            <a:ext cx="8183880" cy="1051560"/>
          </a:xfrm>
        </p:spPr>
        <p:txBody>
          <a:bodyPr>
            <a:normAutofit/>
          </a:bodyPr>
          <a:lstStyle/>
          <a:p>
            <a:r>
              <a:rPr lang="ru-RU" altLang="en-US" sz="2665" dirty="0">
                <a:solidFill>
                  <a:srgbClr val="00B050"/>
                </a:solidFill>
              </a:rPr>
              <a:t>Задачи на 2021 год для руководителей </a:t>
            </a:r>
            <a:r>
              <a:rPr lang="ru-RU" altLang="en-US" sz="2665" dirty="0" smtClean="0">
                <a:solidFill>
                  <a:srgbClr val="00B050"/>
                </a:solidFill>
              </a:rPr>
              <a:t>и </a:t>
            </a:r>
            <a:r>
              <a:rPr lang="ru-RU" altLang="en-US" sz="2665" dirty="0">
                <a:solidFill>
                  <a:srgbClr val="00B050"/>
                </a:solidFill>
              </a:rPr>
              <a:t>управленческих </a:t>
            </a:r>
            <a:r>
              <a:rPr lang="ru-RU" altLang="en-US" sz="2665" dirty="0" smtClean="0">
                <a:solidFill>
                  <a:srgbClr val="00B050"/>
                </a:solidFill>
              </a:rPr>
              <a:t>команд ОУ</a:t>
            </a:r>
            <a:endParaRPr lang="ru-RU" altLang="en-US" sz="2665" dirty="0">
              <a:solidFill>
                <a:srgbClr val="00B050"/>
              </a:solidFill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4973955"/>
          </a:xfrm>
        </p:spPr>
        <p:txBody>
          <a:bodyPr>
            <a:no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Организация работы </a:t>
            </a:r>
            <a:r>
              <a:rPr lang="ru-RU" sz="2000" b="1" dirty="0" smtClean="0">
                <a:ln>
                  <a:noFill/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по корректировке рабочих программ</a:t>
            </a:r>
            <a:r>
              <a:rPr lang="ru-RU" sz="2000" dirty="0" smtClean="0">
                <a:ln>
                  <a:noFill/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по учебным предметам  и </a:t>
            </a:r>
            <a:r>
              <a:rPr lang="ru-RU" sz="2000" b="1" dirty="0" smtClean="0">
                <a:ln>
                  <a:noFill/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внеурочной деятельности</a:t>
            </a:r>
            <a:r>
              <a:rPr lang="ru-RU" sz="2000" dirty="0" smtClean="0">
                <a:ln>
                  <a:noFill/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по формированию</a:t>
            </a:r>
            <a:r>
              <a:rPr lang="ru-RU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функциональной грамотности.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Формирование и ведение школьного  Банка данных по педагогам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, которые будут участвовать в </a:t>
            </a:r>
            <a:r>
              <a:rPr lang="en-US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PISA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в 2024 году.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Обеспечение использования Открытого банка заданий по подготовке к </a:t>
            </a:r>
            <a:r>
              <a:rPr lang="en-US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PISA 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учителями-предметниками и педагогами дополнительного  образования.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Анализ профессиональных дефицитов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педагогов и разработка программ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сопровождения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Обеспечение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участия  педагогов  и обучающихся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образовательной организации в планируемых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мероприятиях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Корректировка школьных дорожных карт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основе анализа результатов проводимых мониторингов,  исследований 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олимпиад.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Организация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информационной работы с родителями по вопросам формирования функциональной грамотности.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endParaRPr lang="ru-RU" altLang="en-US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88640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/>
          </a:p>
          <a:p>
            <a:pPr algn="just"/>
            <a:r>
              <a:rPr lang="ru-RU" sz="1600" dirty="0"/>
              <a:t>∙ Краткий отчет по результатам исследования PISA 2018, 2019. ФИОКО </a:t>
            </a:r>
            <a:r>
              <a:rPr lang="ru-RU" sz="1600" b="1" dirty="0"/>
              <a:t>https://</a:t>
            </a:r>
            <a:r>
              <a:rPr lang="ru-RU" sz="1600" b="1" dirty="0" smtClean="0"/>
              <a:t>fioco.ru/pisa </a:t>
            </a:r>
            <a:endParaRPr lang="ru-RU" sz="1600" b="1" dirty="0"/>
          </a:p>
          <a:p>
            <a:pPr algn="just"/>
            <a:r>
              <a:rPr lang="ru-RU" sz="1600" dirty="0"/>
              <a:t>∙ Журнал «Отечественная и зарубежная педагогика» №4 , том 1, 2019 год (Коваль Т.В., </a:t>
            </a:r>
            <a:r>
              <a:rPr lang="ru-RU" sz="1600" dirty="0" err="1"/>
              <a:t>Дюкова</a:t>
            </a:r>
            <a:r>
              <a:rPr lang="ru-RU" sz="1600" dirty="0"/>
              <a:t> </a:t>
            </a:r>
            <a:r>
              <a:rPr lang="ru-RU" sz="1600" dirty="0" smtClean="0"/>
              <a:t>С.Е. Глобальные </a:t>
            </a:r>
            <a:r>
              <a:rPr lang="ru-RU" sz="1600" dirty="0"/>
              <a:t>компетенции — новый компонент функциональной грамотности)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∙ Ковалева Г.С. В каком направлении развивается российская система общего образования? (</a:t>
            </a:r>
            <a:r>
              <a:rPr lang="ru-RU" sz="1600" dirty="0" smtClean="0"/>
              <a:t>по результатам </a:t>
            </a:r>
            <a:r>
              <a:rPr lang="ru-RU" sz="1600" dirty="0"/>
              <a:t>международной программы </a:t>
            </a:r>
            <a:r>
              <a:rPr lang="en-US" sz="1600" dirty="0"/>
              <a:t>PISA-2018</a:t>
            </a:r>
            <a:r>
              <a:rPr lang="en-US" sz="1600" dirty="0" smtClean="0"/>
              <a:t>)</a:t>
            </a:r>
            <a:r>
              <a:rPr lang="ru-RU" sz="1600" dirty="0" smtClean="0"/>
              <a:t> // Г.С.Ковалева </a:t>
            </a:r>
            <a:r>
              <a:rPr lang="ru-RU" sz="1600" dirty="0"/>
              <a:t>и др. «Результаты международного сравнительного исследования PISA в России»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∙ Поливанова К.Н. Образовательные результаты основной школы в контексте </a:t>
            </a:r>
            <a:r>
              <a:rPr lang="ru-RU" sz="1600" dirty="0" smtClean="0"/>
              <a:t>международных исследований </a:t>
            </a:r>
            <a:r>
              <a:rPr lang="ru-RU" sz="1600" dirty="0"/>
              <a:t>// Психологическая наука и образование. 2015. Т. 20. № 4. C.19–30. </a:t>
            </a:r>
            <a:r>
              <a:rPr lang="ru-RU" sz="1600" dirty="0" err="1"/>
              <a:t>doi</a:t>
            </a:r>
            <a:r>
              <a:rPr lang="ru-RU" sz="1600" dirty="0"/>
              <a:t>: 10.17759/</a:t>
            </a:r>
            <a:r>
              <a:rPr lang="en-US" sz="1600" dirty="0"/>
              <a:t>pse.2015200402</a:t>
            </a:r>
          </a:p>
          <a:p>
            <a:pPr algn="just"/>
            <a:endParaRPr lang="en-US" sz="1600" dirty="0"/>
          </a:p>
          <a:p>
            <a:pPr algn="just"/>
            <a:r>
              <a:rPr lang="ru-RU" sz="1600" dirty="0"/>
              <a:t>∙ Основные результаты российских учащихся в международном исследовании </a:t>
            </a:r>
            <a:r>
              <a:rPr lang="ru-RU" sz="1600" dirty="0" smtClean="0"/>
              <a:t>читательской, математической </a:t>
            </a:r>
            <a:r>
              <a:rPr lang="ru-RU" sz="1600" dirty="0"/>
              <a:t>и естественнонаучной грамотности PISA‒2018 и их интерпретация / Адамович К. А</a:t>
            </a:r>
            <a:r>
              <a:rPr lang="ru-RU" sz="1600" dirty="0" smtClean="0"/>
              <a:t>., </a:t>
            </a:r>
            <a:r>
              <a:rPr lang="ru-RU" sz="1600" dirty="0" err="1" smtClean="0"/>
              <a:t>Капуза</a:t>
            </a:r>
            <a:r>
              <a:rPr lang="ru-RU" sz="1600" dirty="0" smtClean="0"/>
              <a:t> </a:t>
            </a:r>
            <a:r>
              <a:rPr lang="ru-RU" sz="1600" dirty="0"/>
              <a:t>А. В., Захаров А. Б., Фрумин И. Д.; Национальный исследовательский университет «</a:t>
            </a:r>
            <a:r>
              <a:rPr lang="ru-RU" sz="1600" dirty="0" smtClean="0"/>
              <a:t>Высшая школа </a:t>
            </a:r>
            <a:r>
              <a:rPr lang="ru-RU" sz="1600" dirty="0"/>
              <a:t>экономики», Институт образования. — М.: НИУ ВШЭ, 2019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0060" y="5372940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 чего начать?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661025"/>
            <a:ext cx="8183880" cy="7518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Ресурсы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Autofit/>
          </a:bodyPr>
          <a:lstStyle/>
          <a:p>
            <a:r>
              <a:rPr lang="en-US" sz="1900" b="1" dirty="0" smtClean="0">
                <a:hlinkClick r:id="rId2"/>
              </a:rPr>
              <a:t>https://fioco.ru/</a:t>
            </a:r>
            <a:r>
              <a:rPr lang="ru-RU" sz="1900" b="1" dirty="0" smtClean="0"/>
              <a:t> </a:t>
            </a:r>
          </a:p>
          <a:p>
            <a:pPr marL="0" indent="0">
              <a:buNone/>
            </a:pPr>
            <a:endParaRPr lang="en-US" sz="1900" b="1" dirty="0" smtClean="0"/>
          </a:p>
          <a:p>
            <a:r>
              <a:rPr lang="en-US" sz="1900" b="1" dirty="0" smtClean="0">
                <a:hlinkClick r:id="rId3"/>
              </a:rPr>
              <a:t>https://www.oecd.org/pisa</a:t>
            </a:r>
            <a:r>
              <a:rPr lang="ru-RU" sz="1900" b="1" dirty="0" smtClean="0"/>
              <a:t> </a:t>
            </a:r>
          </a:p>
          <a:p>
            <a:endParaRPr lang="en-US" sz="1900" b="1" dirty="0" smtClean="0"/>
          </a:p>
          <a:p>
            <a:r>
              <a:rPr lang="en-US" sz="1900" b="1" dirty="0" smtClean="0">
                <a:hlinkClick r:id="rId4"/>
              </a:rPr>
              <a:t>http://www.centeroko.ru/pisa18/pisa2018.html</a:t>
            </a:r>
            <a:r>
              <a:rPr lang="ru-RU" sz="1900" b="1" dirty="0" smtClean="0"/>
              <a:t> </a:t>
            </a:r>
          </a:p>
          <a:p>
            <a:pPr marL="0" indent="0">
              <a:buNone/>
            </a:pPr>
            <a:endParaRPr lang="en-US" sz="1900" b="1" dirty="0" smtClean="0"/>
          </a:p>
          <a:p>
            <a:r>
              <a:rPr lang="ru-RU" sz="1900" dirty="0" smtClean="0"/>
              <a:t>Системный проект «Совершенствование механизмов повышения функциональной грамотности обучающихся» (ПРОСВЕЩЕНИЕ) </a:t>
            </a:r>
            <a:r>
              <a:rPr lang="en-US" sz="1900" dirty="0" smtClean="0">
                <a:hlinkClick r:id="rId5"/>
              </a:rPr>
              <a:t>https://prosv.ru/webinars/subject/pisa.2.html</a:t>
            </a:r>
            <a:r>
              <a:rPr lang="ru-RU" sz="1900" dirty="0" smtClean="0"/>
              <a:t> </a:t>
            </a:r>
          </a:p>
          <a:p>
            <a:endParaRPr lang="ru-RU" sz="1900" dirty="0" smtClean="0"/>
          </a:p>
          <a:p>
            <a:r>
              <a:rPr lang="ru-RU" sz="1900" dirty="0" smtClean="0"/>
              <a:t>Сайт АСОУ , «УЧИТЕЛЬ БУДУЩЕГО» </a:t>
            </a:r>
            <a:r>
              <a:rPr lang="ru-RU" sz="1900" dirty="0" smtClean="0">
                <a:hlinkClick r:id="rId6"/>
              </a:rPr>
              <a:t>http://cpm.asou-mo.ru/</a:t>
            </a:r>
            <a:r>
              <a:rPr lang="ru-RU" sz="1900" dirty="0" smtClean="0"/>
              <a:t> </a:t>
            </a:r>
          </a:p>
          <a:p>
            <a:endParaRPr lang="ru-RU" sz="1900" dirty="0" smtClean="0"/>
          </a:p>
          <a:p>
            <a:r>
              <a:rPr lang="ru-RU" sz="1900" dirty="0" smtClean="0"/>
              <a:t>Серия пособий «Функциональная грамотность. Учимся для жизни» (Просвещение)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3643" t="9402" r="62397" b="8412"/>
          <a:stretch>
            <a:fillRect/>
          </a:stretch>
        </p:blipFill>
        <p:spPr bwMode="auto">
          <a:xfrm>
            <a:off x="971550" y="476885"/>
            <a:ext cx="7200900" cy="594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https://prosv.ru/webinars/subject/pisa.2.html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8956" t="9534" r="55884" b="19771"/>
          <a:stretch>
            <a:fillRect/>
          </a:stretch>
        </p:blipFill>
        <p:spPr bwMode="auto">
          <a:xfrm>
            <a:off x="323528" y="332656"/>
            <a:ext cx="840414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1595" y="476250"/>
            <a:ext cx="6410960" cy="2136775"/>
          </a:xfrm>
          <a:prstGeom prst="rect">
            <a:avLst/>
          </a:prstGeom>
        </p:spPr>
      </p:pic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3327" t="8041" r="3537"/>
          <a:stretch>
            <a:fillRect/>
          </a:stretch>
        </p:blipFill>
        <p:spPr>
          <a:xfrm>
            <a:off x="755015" y="2630805"/>
            <a:ext cx="7814310" cy="385572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6790" t="8834" r="56788" b="7867"/>
          <a:stretch>
            <a:fillRect/>
          </a:stretch>
        </p:blipFill>
        <p:spPr bwMode="auto">
          <a:xfrm>
            <a:off x="395536" y="404664"/>
            <a:ext cx="8280920" cy="532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Сайт АСОУ , «УЧИТЕЛЬ БУДУЩЕГО»</a:t>
            </a:r>
            <a:br>
              <a:rPr lang="ru-RU" sz="2800" dirty="0" smtClean="0"/>
            </a:br>
            <a:r>
              <a:rPr lang="en-US" sz="2800" dirty="0" smtClean="0">
                <a:hlinkClick r:id="rId3"/>
              </a:rPr>
              <a:t>http://cpm.asou-mo.ru/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4711" t="16408" r="50351" b="27496"/>
          <a:stretch>
            <a:fillRect/>
          </a:stretch>
        </p:blipFill>
        <p:spPr bwMode="auto">
          <a:xfrm>
            <a:off x="334645" y="311785"/>
            <a:ext cx="8439785" cy="61372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1965" y="4509135"/>
            <a:ext cx="8183880" cy="695325"/>
          </a:xfrm>
        </p:spPr>
        <p:txBody>
          <a:bodyPr/>
          <a:lstStyle/>
          <a:p>
            <a:pPr algn="ctr"/>
            <a:r>
              <a:rPr lang="ru-RU" altLang="en-US" dirty="0">
                <a:solidFill>
                  <a:srgbClr val="00B050"/>
                </a:solidFill>
              </a:rPr>
              <a:t>Благодарим за внимание!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" y="1124585"/>
            <a:ext cx="8180705" cy="3146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b="16603"/>
          <a:stretch>
            <a:fillRect/>
          </a:stretch>
        </p:blipFill>
        <p:spPr>
          <a:xfrm>
            <a:off x="1187450" y="908685"/>
            <a:ext cx="6707505" cy="452691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115" y="5372940"/>
            <a:ext cx="8183880" cy="1051560"/>
          </a:xfrm>
        </p:spPr>
        <p:txBody>
          <a:bodyPr/>
          <a:lstStyle/>
          <a:p>
            <a:r>
              <a:rPr lang="ru-RU" altLang="en-US" dirty="0">
                <a:solidFill>
                  <a:srgbClr val="00B050"/>
                </a:solidFill>
              </a:rPr>
              <a:t>Актуальность вопроса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2735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Что такое PISA?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53498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Международная программа по оценке образовательных достижений учащихся </a:t>
            </a:r>
            <a:r>
              <a:rPr lang="ru-RU" dirty="0" smtClean="0">
                <a:solidFill>
                  <a:srgbClr val="00B050"/>
                </a:solidFill>
              </a:rPr>
              <a:t>PISA</a:t>
            </a:r>
            <a:r>
              <a:rPr lang="ru-RU" dirty="0" smtClean="0"/>
              <a:t> (</a:t>
            </a:r>
            <a:r>
              <a:rPr lang="ru-RU" dirty="0" err="1" smtClean="0"/>
              <a:t>Programme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Student</a:t>
            </a:r>
            <a:r>
              <a:rPr lang="ru-RU" dirty="0" smtClean="0"/>
              <a:t> </a:t>
            </a:r>
            <a:r>
              <a:rPr lang="ru-RU" dirty="0" err="1" smtClean="0"/>
              <a:t>Assessment</a:t>
            </a:r>
            <a:r>
              <a:rPr lang="ru-RU" dirty="0" smtClean="0"/>
              <a:t>) – это международное сопоставительное исследование качества образования, в рамках которого оцениваются знания и навыки учащихся школ в возрасте 15-ти лет. </a:t>
            </a:r>
          </a:p>
          <a:p>
            <a:pPr algn="just"/>
            <a:r>
              <a:rPr lang="ru-RU" dirty="0" smtClean="0"/>
              <a:t>Проводится под эгидой </a:t>
            </a:r>
            <a:r>
              <a:rPr lang="ru-RU" dirty="0" smtClean="0">
                <a:solidFill>
                  <a:srgbClr val="00B050"/>
                </a:solidFill>
              </a:rPr>
              <a:t>Организации экономического сотрудничества и развития (ОЭСР). </a:t>
            </a:r>
          </a:p>
          <a:p>
            <a:pPr algn="just"/>
            <a:r>
              <a:rPr lang="ru-RU" dirty="0" smtClean="0"/>
              <a:t>Национальным центром проведения исследования PISA в Российской Федерации является </a:t>
            </a:r>
            <a:r>
              <a:rPr lang="ru-RU" dirty="0" smtClean="0">
                <a:solidFill>
                  <a:srgbClr val="00B050"/>
                </a:solidFill>
              </a:rPr>
              <a:t>ФГБУ «Федеральный институт оценки качества образования».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2735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Цель проекта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53371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Изучение того, обладают ли учащиеся 15-летнего возраста, получившие обязательное общее образование, знаниями и умениями, необходимыми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отношений.</a:t>
            </a:r>
            <a:br>
              <a:rPr lang="ru-RU" dirty="0" smtClean="0"/>
            </a:br>
            <a:endParaRPr lang="ru-RU" dirty="0" smtClean="0"/>
          </a:p>
          <a:p>
            <a:pPr algn="just">
              <a:buNone/>
            </a:pPr>
            <a:r>
              <a:rPr lang="ru-RU" dirty="0" smtClean="0"/>
              <a:t>Программа позволяет выявить и сравнить изменения, происходящие в системах образования разных стран и оценить эффективность стратегических решений в области образования.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661660"/>
            <a:ext cx="8183880" cy="71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PISA -202</a:t>
            </a:r>
            <a:r>
              <a:rPr lang="ru-RU" altLang="en-US" dirty="0" smtClean="0">
                <a:solidFill>
                  <a:srgbClr val="00B050"/>
                </a:solidFill>
              </a:rPr>
              <a:t>1</a:t>
            </a:r>
          </a:p>
        </p:txBody>
      </p:sp>
      <p:pic>
        <p:nvPicPr>
          <p:cNvPr id="34818" name="Picture 2" descr="http://ped.yartel.ru/images/cover/group/78/eae731d7efdba9c3688221129c516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" y="476885"/>
            <a:ext cx="8490585" cy="51022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4300" y="2132330"/>
            <a:ext cx="1567815" cy="34417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sz="1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</a:rPr>
              <a:t>финансовая грамотность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Функциональная </a:t>
            </a:r>
            <a:r>
              <a:rPr lang="ru-RU" dirty="0" err="1" smtClean="0">
                <a:solidFill>
                  <a:srgbClr val="00B050"/>
                </a:solidFill>
              </a:rPr>
              <a:t>грамотность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00B050"/>
                </a:solidFill>
              </a:rPr>
              <a:t>Функциональная грамотность</a:t>
            </a:r>
            <a:r>
              <a:rPr lang="ru-RU" sz="6400" b="1" dirty="0" smtClean="0">
                <a:solidFill>
                  <a:srgbClr val="00B050"/>
                </a:solidFill>
              </a:rPr>
              <a:t> – </a:t>
            </a:r>
          </a:p>
          <a:p>
            <a:pPr algn="ctr">
              <a:buNone/>
            </a:pPr>
            <a:r>
              <a:rPr lang="ru-RU" sz="6400" b="1" dirty="0" smtClean="0"/>
              <a:t>способность использовать знания,умения, способы в действии при решении широкого круга задач, обнаруживает себя за пределами учебных ситуаций, в задачах, не похожих на те, где эти знания, умения, способы приобретались. </a:t>
            </a:r>
          </a:p>
          <a:p>
            <a:pPr algn="ctr">
              <a:buNone/>
            </a:pPr>
            <a:r>
              <a:rPr lang="ru-RU" sz="6400" b="1" dirty="0" smtClean="0"/>
              <a:t>(по Леонтьеву А.Н.)</a:t>
            </a:r>
          </a:p>
          <a:p>
            <a:pPr algn="just">
              <a:buNone/>
            </a:pPr>
            <a:r>
              <a:rPr lang="ru-RU" sz="6400" dirty="0" smtClean="0"/>
              <a:t>Чтобы оценить уровень функциональной грамотности своих учеников, учителю </a:t>
            </a:r>
            <a:r>
              <a:rPr lang="ru-RU" sz="6400" b="1" dirty="0" smtClean="0"/>
              <a:t>нужно дать им нетипичные задания, </a:t>
            </a:r>
            <a:r>
              <a:rPr lang="ru-RU" sz="6400" dirty="0" smtClean="0"/>
              <a:t>в которых предлагается рассмотреть некоторые проблемы из реальной жизни.</a:t>
            </a:r>
          </a:p>
          <a:p>
            <a:pPr algn="just">
              <a:buNone/>
            </a:pPr>
            <a:r>
              <a:rPr lang="ru-RU" sz="6400" dirty="0" smtClean="0"/>
              <a:t>Решение этих задач, как правило, требует </a:t>
            </a:r>
            <a:r>
              <a:rPr lang="ru-RU" sz="6400" b="1" dirty="0" smtClean="0"/>
              <a:t>применения знаний в незнакомой ситуации , поиска новых решений или </a:t>
            </a:r>
            <a:r>
              <a:rPr lang="ru-RU" sz="6400" dirty="0" smtClean="0"/>
              <a:t>способов действий, т.е. требует творческой активности:</a:t>
            </a:r>
          </a:p>
          <a:p>
            <a:pPr algn="just">
              <a:buNone/>
            </a:pPr>
            <a:endParaRPr lang="ru-RU" sz="6400" dirty="0" smtClean="0"/>
          </a:p>
          <a:p>
            <a:pPr algn="just">
              <a:buNone/>
            </a:pPr>
            <a:r>
              <a:rPr lang="ru-RU" sz="6400" dirty="0" smtClean="0"/>
              <a:t>• </a:t>
            </a:r>
            <a:r>
              <a:rPr lang="ru-RU" sz="6400" b="1" dirty="0" smtClean="0">
                <a:solidFill>
                  <a:srgbClr val="00B050"/>
                </a:solidFill>
              </a:rPr>
              <a:t>понимание сюжетной ситуации и перевод её на язык предметной области, нахождение способа решения;</a:t>
            </a:r>
          </a:p>
          <a:p>
            <a:pPr algn="just">
              <a:buNone/>
            </a:pPr>
            <a:r>
              <a:rPr lang="ru-RU" sz="6400" b="1" dirty="0" smtClean="0">
                <a:solidFill>
                  <a:srgbClr val="00B050"/>
                </a:solidFill>
              </a:rPr>
              <a:t>• работа с информацией, представленной в разной форме (рисунок, текст, таблица, диаграмма);</a:t>
            </a:r>
          </a:p>
          <a:p>
            <a:pPr algn="just">
              <a:buNone/>
            </a:pPr>
            <a:r>
              <a:rPr lang="ru-RU" sz="6400" b="1" dirty="0" smtClean="0">
                <a:solidFill>
                  <a:srgbClr val="00B050"/>
                </a:solidFill>
              </a:rPr>
              <a:t>• работа с реальными данными, величинами и единицами измерений;</a:t>
            </a:r>
          </a:p>
          <a:p>
            <a:pPr algn="just">
              <a:buNone/>
            </a:pPr>
            <a:r>
              <a:rPr lang="ru-RU" sz="6400" b="1" dirty="0" smtClean="0">
                <a:solidFill>
                  <a:srgbClr val="00B050"/>
                </a:solidFill>
              </a:rPr>
              <a:t>• интерпретация результата с учетом предложенной ситуации;</a:t>
            </a:r>
          </a:p>
          <a:p>
            <a:pPr algn="just">
              <a:buNone/>
            </a:pPr>
            <a:r>
              <a:rPr lang="ru-RU" sz="6400" b="1" dirty="0" smtClean="0">
                <a:solidFill>
                  <a:srgbClr val="00B050"/>
                </a:solidFill>
              </a:rPr>
              <a:t>• проявление самостоятельности, использование учебного и жизненного опыта.</a:t>
            </a:r>
            <a:endParaRPr lang="ru-RU" sz="6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</TotalTime>
  <Words>2208</Words>
  <Application>Microsoft Office PowerPoint</Application>
  <PresentationFormat>Экран (4:3)</PresentationFormat>
  <Paragraphs>323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Аспект</vt:lpstr>
      <vt:lpstr> Совершенствование механизмов повышения качества образования -подготовка к исследованию PISA  </vt:lpstr>
      <vt:lpstr>Актуальность вопроса</vt:lpstr>
      <vt:lpstr>Презентация PowerPoint</vt:lpstr>
      <vt:lpstr>Презентация PowerPoint</vt:lpstr>
      <vt:lpstr>Актуальность вопроса</vt:lpstr>
      <vt:lpstr>Что такое PISA?</vt:lpstr>
      <vt:lpstr>Цель проекта</vt:lpstr>
      <vt:lpstr>    PISA -2021</vt:lpstr>
      <vt:lpstr>Функциональная грамотность</vt:lpstr>
      <vt:lpstr>Уровни функциональной грамотности</vt:lpstr>
      <vt:lpstr>6 компонентов функциональной грамотности, оцениваемых в PISA</vt:lpstr>
      <vt:lpstr>*Ковалева Г.С. «В каком направлении развивается российская система общего образования?» (по результатам международной программы PISA-2018)</vt:lpstr>
      <vt:lpstr>Читательская грамотность</vt:lpstr>
      <vt:lpstr>Проблемы </vt:lpstr>
      <vt:lpstr>Проблемы </vt:lpstr>
      <vt:lpstr>Презентация PowerPoint</vt:lpstr>
      <vt:lpstr>Распределение заданий по процессам</vt:lpstr>
      <vt:lpstr>Тьюторы по направлению читательская грамотность</vt:lpstr>
      <vt:lpstr>Математическая грамотность</vt:lpstr>
      <vt:lpstr>Новые образовательные области</vt:lpstr>
      <vt:lpstr>Тьюторы по направлению математическая грамотность</vt:lpstr>
      <vt:lpstr>Естественнонаучная грамотность</vt:lpstr>
      <vt:lpstr>Тьюторы по направлению естественнонаучная грамотность</vt:lpstr>
      <vt:lpstr>Финансовая грамотность</vt:lpstr>
      <vt:lpstr>Тьюторы по направлению финансовая грамотность</vt:lpstr>
      <vt:lpstr>Креативное мышление</vt:lpstr>
      <vt:lpstr>Тьюторы по направлению креативное мышление</vt:lpstr>
      <vt:lpstr>Нормативная база</vt:lpstr>
      <vt:lpstr>*«Методология и критерии оценки качества образования на основе практики международных исследований качества подготовки обучающихся»</vt:lpstr>
      <vt:lpstr>Основные мероприятия «Дорожной карты» на 2020-2021 учебный год</vt:lpstr>
      <vt:lpstr>Основные мероприятия «Дорожной карты» на 2020-2021 учебный год</vt:lpstr>
      <vt:lpstr>Презентация PowerPoint</vt:lpstr>
      <vt:lpstr>Задачи на 2021 год для руководителей и управленческих команд ОУ</vt:lpstr>
      <vt:lpstr>С чего начать?</vt:lpstr>
      <vt:lpstr>Ресурсы</vt:lpstr>
      <vt:lpstr>Презентация PowerPoint</vt:lpstr>
      <vt:lpstr>https://prosv.ru/webinars/subject/pisa.2.html </vt:lpstr>
      <vt:lpstr>Презентация PowerPoint</vt:lpstr>
      <vt:lpstr>Сайт АСОУ , «УЧИТЕЛЬ БУДУЩЕГО» http://cpm.asou-mo.ru/ 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 (Международная программа по оценке образовательных достижений учащихся)</dc:title>
  <dc:creator>Кныш</dc:creator>
  <cp:lastModifiedBy>Людмила Юрьевна Колотаева 4018</cp:lastModifiedBy>
  <cp:revision>68</cp:revision>
  <dcterms:created xsi:type="dcterms:W3CDTF">2021-01-12T08:02:00Z</dcterms:created>
  <dcterms:modified xsi:type="dcterms:W3CDTF">2021-01-19T15:49:36Z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1049-11.2.0.9937</vt:lpwstr>
  </property>
</Properties>
</file>