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7" r:id="rId4"/>
    <p:sldId id="258" r:id="rId5"/>
    <p:sldId id="261" r:id="rId6"/>
    <p:sldId id="265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432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DBB72-A506-4902-B620-4CC777DCC8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9A9822-55B0-4B4A-B3D9-B14A5AF83EC3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Развитие познавательно-исследовательской деятельности</a:t>
          </a:r>
          <a:endParaRPr lang="ru-RU" sz="2800" dirty="0">
            <a:solidFill>
              <a:schemeClr val="tx1"/>
            </a:solidFill>
          </a:endParaRPr>
        </a:p>
      </dgm:t>
    </dgm:pt>
    <dgm:pt modelId="{FCD9CE39-E1E2-46F9-B8E7-FB5BEBD57092}" type="parTrans" cxnId="{2C9D840F-A1EE-4675-BA2A-21F4815CCC61}">
      <dgm:prSet/>
      <dgm:spPr/>
      <dgm:t>
        <a:bodyPr/>
        <a:lstStyle/>
        <a:p>
          <a:endParaRPr lang="ru-RU"/>
        </a:p>
      </dgm:t>
    </dgm:pt>
    <dgm:pt modelId="{4C81B6FF-9E18-4ED4-9BCE-4D907EBC828A}" type="sibTrans" cxnId="{2C9D840F-A1EE-4675-BA2A-21F4815CCC61}">
      <dgm:prSet/>
      <dgm:spPr/>
      <dgm:t>
        <a:bodyPr/>
        <a:lstStyle/>
        <a:p>
          <a:endParaRPr lang="ru-RU"/>
        </a:p>
      </dgm:t>
    </dgm:pt>
    <dgm:pt modelId="{D5E525A8-06E6-4F13-A3DA-9B3FFBB8854F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Ознакомление с миром неживой природы</a:t>
          </a:r>
        </a:p>
        <a:p>
          <a:r>
            <a:rPr lang="ru-RU" sz="2400" dirty="0" smtClean="0">
              <a:solidFill>
                <a:schemeClr val="tx1"/>
              </a:solidFill>
            </a:rPr>
            <a:t>(вода, воздух, почва)</a:t>
          </a:r>
          <a:endParaRPr lang="ru-RU" sz="2400" dirty="0">
            <a:solidFill>
              <a:schemeClr val="tx1"/>
            </a:solidFill>
          </a:endParaRPr>
        </a:p>
      </dgm:t>
    </dgm:pt>
    <dgm:pt modelId="{FD545ED4-87B4-471E-9C21-B740BA6CD459}" type="parTrans" cxnId="{A1113697-8154-4306-96CC-D387532DE5C2}">
      <dgm:prSet/>
      <dgm:spPr/>
      <dgm:t>
        <a:bodyPr/>
        <a:lstStyle/>
        <a:p>
          <a:endParaRPr lang="ru-RU"/>
        </a:p>
      </dgm:t>
    </dgm:pt>
    <dgm:pt modelId="{D9B2EE8A-6C88-43FD-8020-3E39898D7F4B}" type="sibTrans" cxnId="{A1113697-8154-4306-96CC-D387532DE5C2}">
      <dgm:prSet/>
      <dgm:spPr/>
      <dgm:t>
        <a:bodyPr/>
        <a:lstStyle/>
        <a:p>
          <a:endParaRPr lang="ru-RU"/>
        </a:p>
      </dgm:t>
    </dgm:pt>
    <dgm:pt modelId="{8D970B17-2260-4A67-8AA2-A3667D5DBB6B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Ознакомление с миром живой природы</a:t>
          </a:r>
          <a:endParaRPr lang="ru-RU" sz="2400" dirty="0">
            <a:solidFill>
              <a:schemeClr val="tx1"/>
            </a:solidFill>
          </a:endParaRPr>
        </a:p>
      </dgm:t>
    </dgm:pt>
    <dgm:pt modelId="{716D0D7D-2E51-457F-A159-AC32EEABF3E0}" type="parTrans" cxnId="{FE001494-0C1C-4035-9DD4-70DBEB8AC647}">
      <dgm:prSet/>
      <dgm:spPr/>
      <dgm:t>
        <a:bodyPr/>
        <a:lstStyle/>
        <a:p>
          <a:endParaRPr lang="ru-RU"/>
        </a:p>
      </dgm:t>
    </dgm:pt>
    <dgm:pt modelId="{9C30E456-0C94-4499-A14F-4B00A50F8CD9}" type="sibTrans" cxnId="{FE001494-0C1C-4035-9DD4-70DBEB8AC647}">
      <dgm:prSet/>
      <dgm:spPr/>
      <dgm:t>
        <a:bodyPr/>
        <a:lstStyle/>
        <a:p>
          <a:endParaRPr lang="ru-RU"/>
        </a:p>
      </dgm:t>
    </dgm:pt>
    <dgm:pt modelId="{87815D8D-D580-438D-B348-68B6159D1C39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Человек и его деятельность </a:t>
          </a:r>
          <a:endParaRPr lang="ru-RU" sz="2400" dirty="0">
            <a:solidFill>
              <a:schemeClr val="tx1"/>
            </a:solidFill>
          </a:endParaRPr>
        </a:p>
      </dgm:t>
    </dgm:pt>
    <dgm:pt modelId="{0F2FFA6E-C33E-4E1B-B2C4-FFABA86E461F}" type="parTrans" cxnId="{0209C5D9-C843-400B-B646-4CC66E2C5F3B}">
      <dgm:prSet/>
      <dgm:spPr/>
      <dgm:t>
        <a:bodyPr/>
        <a:lstStyle/>
        <a:p>
          <a:endParaRPr lang="ru-RU"/>
        </a:p>
      </dgm:t>
    </dgm:pt>
    <dgm:pt modelId="{35691C50-4A9A-47CB-9CF0-821496628902}" type="sibTrans" cxnId="{0209C5D9-C843-400B-B646-4CC66E2C5F3B}">
      <dgm:prSet/>
      <dgm:spPr/>
      <dgm:t>
        <a:bodyPr/>
        <a:lstStyle/>
        <a:p>
          <a:endParaRPr lang="ru-RU"/>
        </a:p>
      </dgm:t>
    </dgm:pt>
    <dgm:pt modelId="{879559DD-62E0-4267-AF97-D5866537CFA9}" type="pres">
      <dgm:prSet presAssocID="{84EDBB72-A506-4902-B620-4CC777DCC8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3063BB-1BC0-4006-8A0D-C9516389852A}" type="pres">
      <dgm:prSet presAssocID="{5A9A9822-55B0-4B4A-B3D9-B14A5AF83EC3}" presName="hierRoot1" presStyleCnt="0">
        <dgm:presLayoutVars>
          <dgm:hierBranch val="init"/>
        </dgm:presLayoutVars>
      </dgm:prSet>
      <dgm:spPr/>
    </dgm:pt>
    <dgm:pt modelId="{15ADB725-FC34-4D2B-9E25-0304BF56128E}" type="pres">
      <dgm:prSet presAssocID="{5A9A9822-55B0-4B4A-B3D9-B14A5AF83EC3}" presName="rootComposite1" presStyleCnt="0"/>
      <dgm:spPr/>
    </dgm:pt>
    <dgm:pt modelId="{16371834-212E-4E32-A19F-E62C67CA5687}" type="pres">
      <dgm:prSet presAssocID="{5A9A9822-55B0-4B4A-B3D9-B14A5AF83EC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E608F3-3C6A-4A30-8504-CEBB77D3A0D2}" type="pres">
      <dgm:prSet presAssocID="{5A9A9822-55B0-4B4A-B3D9-B14A5AF83EC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4B8E7EB-6BF0-4805-860E-E0355B133D07}" type="pres">
      <dgm:prSet presAssocID="{5A9A9822-55B0-4B4A-B3D9-B14A5AF83EC3}" presName="hierChild2" presStyleCnt="0"/>
      <dgm:spPr/>
    </dgm:pt>
    <dgm:pt modelId="{9B63A3EC-0E72-433D-A533-CB8DD915246F}" type="pres">
      <dgm:prSet presAssocID="{FD545ED4-87B4-471E-9C21-B740BA6CD45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AAB32B9C-CB03-480E-AE02-7A46AB034F60}" type="pres">
      <dgm:prSet presAssocID="{D5E525A8-06E6-4F13-A3DA-9B3FFBB8854F}" presName="hierRoot2" presStyleCnt="0">
        <dgm:presLayoutVars>
          <dgm:hierBranch val="init"/>
        </dgm:presLayoutVars>
      </dgm:prSet>
      <dgm:spPr/>
    </dgm:pt>
    <dgm:pt modelId="{B4E31B7A-3B89-40A4-B889-38108EE1DEDA}" type="pres">
      <dgm:prSet presAssocID="{D5E525A8-06E6-4F13-A3DA-9B3FFBB8854F}" presName="rootComposite" presStyleCnt="0"/>
      <dgm:spPr/>
    </dgm:pt>
    <dgm:pt modelId="{79CA04EB-11D6-4891-B4AB-400BE226B63A}" type="pres">
      <dgm:prSet presAssocID="{D5E525A8-06E6-4F13-A3DA-9B3FFBB8854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24832C-0471-48F5-8974-F24C365D2A33}" type="pres">
      <dgm:prSet presAssocID="{D5E525A8-06E6-4F13-A3DA-9B3FFBB8854F}" presName="rootConnector" presStyleLbl="node2" presStyleIdx="0" presStyleCnt="3"/>
      <dgm:spPr/>
      <dgm:t>
        <a:bodyPr/>
        <a:lstStyle/>
        <a:p>
          <a:endParaRPr lang="ru-RU"/>
        </a:p>
      </dgm:t>
    </dgm:pt>
    <dgm:pt modelId="{A2FCD7A8-0EF0-42EA-A3FA-6E52EB0F6409}" type="pres">
      <dgm:prSet presAssocID="{D5E525A8-06E6-4F13-A3DA-9B3FFBB8854F}" presName="hierChild4" presStyleCnt="0"/>
      <dgm:spPr/>
    </dgm:pt>
    <dgm:pt modelId="{0D7B8E8A-AE64-44E8-A17B-01685F2FD393}" type="pres">
      <dgm:prSet presAssocID="{D5E525A8-06E6-4F13-A3DA-9B3FFBB8854F}" presName="hierChild5" presStyleCnt="0"/>
      <dgm:spPr/>
    </dgm:pt>
    <dgm:pt modelId="{CDF0400C-EFFA-4266-B37A-F78CCEFAAF46}" type="pres">
      <dgm:prSet presAssocID="{716D0D7D-2E51-457F-A159-AC32EEABF3E0}" presName="Name37" presStyleLbl="parChTrans1D2" presStyleIdx="1" presStyleCnt="3"/>
      <dgm:spPr/>
      <dgm:t>
        <a:bodyPr/>
        <a:lstStyle/>
        <a:p>
          <a:endParaRPr lang="ru-RU"/>
        </a:p>
      </dgm:t>
    </dgm:pt>
    <dgm:pt modelId="{8A3BDCB3-DEBE-44D1-969D-A3E59C1E6478}" type="pres">
      <dgm:prSet presAssocID="{8D970B17-2260-4A67-8AA2-A3667D5DBB6B}" presName="hierRoot2" presStyleCnt="0">
        <dgm:presLayoutVars>
          <dgm:hierBranch val="init"/>
        </dgm:presLayoutVars>
      </dgm:prSet>
      <dgm:spPr/>
    </dgm:pt>
    <dgm:pt modelId="{DF892C86-C66D-4599-8D0E-FD63DFDC3410}" type="pres">
      <dgm:prSet presAssocID="{8D970B17-2260-4A67-8AA2-A3667D5DBB6B}" presName="rootComposite" presStyleCnt="0"/>
      <dgm:spPr/>
    </dgm:pt>
    <dgm:pt modelId="{324A065C-6D68-45F9-9F17-EB90B18683B2}" type="pres">
      <dgm:prSet presAssocID="{8D970B17-2260-4A67-8AA2-A3667D5DBB6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2844F1-19BC-4120-9399-4A80929CAFDF}" type="pres">
      <dgm:prSet presAssocID="{8D970B17-2260-4A67-8AA2-A3667D5DBB6B}" presName="rootConnector" presStyleLbl="node2" presStyleIdx="1" presStyleCnt="3"/>
      <dgm:spPr/>
      <dgm:t>
        <a:bodyPr/>
        <a:lstStyle/>
        <a:p>
          <a:endParaRPr lang="ru-RU"/>
        </a:p>
      </dgm:t>
    </dgm:pt>
    <dgm:pt modelId="{65A821B1-5D44-4974-B937-9BF3B0AF0742}" type="pres">
      <dgm:prSet presAssocID="{8D970B17-2260-4A67-8AA2-A3667D5DBB6B}" presName="hierChild4" presStyleCnt="0"/>
      <dgm:spPr/>
    </dgm:pt>
    <dgm:pt modelId="{A94736F1-1FD2-43B7-98F3-8BC68E43F7F8}" type="pres">
      <dgm:prSet presAssocID="{8D970B17-2260-4A67-8AA2-A3667D5DBB6B}" presName="hierChild5" presStyleCnt="0"/>
      <dgm:spPr/>
    </dgm:pt>
    <dgm:pt modelId="{8EEC3B61-D203-46D8-BCB0-62CC4A318791}" type="pres">
      <dgm:prSet presAssocID="{0F2FFA6E-C33E-4E1B-B2C4-FFABA86E461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E403BA3-B0BF-4244-AEEE-76615C9017CA}" type="pres">
      <dgm:prSet presAssocID="{87815D8D-D580-438D-B348-68B6159D1C39}" presName="hierRoot2" presStyleCnt="0">
        <dgm:presLayoutVars>
          <dgm:hierBranch val="init"/>
        </dgm:presLayoutVars>
      </dgm:prSet>
      <dgm:spPr/>
    </dgm:pt>
    <dgm:pt modelId="{7582E28E-73AE-418A-A6BE-8F317F94A616}" type="pres">
      <dgm:prSet presAssocID="{87815D8D-D580-438D-B348-68B6159D1C39}" presName="rootComposite" presStyleCnt="0"/>
      <dgm:spPr/>
    </dgm:pt>
    <dgm:pt modelId="{43EFCCDF-063C-42D8-8927-B4842BFE037C}" type="pres">
      <dgm:prSet presAssocID="{87815D8D-D580-438D-B348-68B6159D1C3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871BCE-D456-4F28-8A2D-875F8F1942CA}" type="pres">
      <dgm:prSet presAssocID="{87815D8D-D580-438D-B348-68B6159D1C39}" presName="rootConnector" presStyleLbl="node2" presStyleIdx="2" presStyleCnt="3"/>
      <dgm:spPr/>
      <dgm:t>
        <a:bodyPr/>
        <a:lstStyle/>
        <a:p>
          <a:endParaRPr lang="ru-RU"/>
        </a:p>
      </dgm:t>
    </dgm:pt>
    <dgm:pt modelId="{59DBCFB9-36D0-4161-8ADE-323D04DE33CC}" type="pres">
      <dgm:prSet presAssocID="{87815D8D-D580-438D-B348-68B6159D1C39}" presName="hierChild4" presStyleCnt="0"/>
      <dgm:spPr/>
    </dgm:pt>
    <dgm:pt modelId="{CC4D5021-52A1-449D-A33F-B2172DC3B64F}" type="pres">
      <dgm:prSet presAssocID="{87815D8D-D580-438D-B348-68B6159D1C39}" presName="hierChild5" presStyleCnt="0"/>
      <dgm:spPr/>
    </dgm:pt>
    <dgm:pt modelId="{046CBE2D-C738-4AB3-B1AA-E83E27E37044}" type="pres">
      <dgm:prSet presAssocID="{5A9A9822-55B0-4B4A-B3D9-B14A5AF83EC3}" presName="hierChild3" presStyleCnt="0"/>
      <dgm:spPr/>
    </dgm:pt>
  </dgm:ptLst>
  <dgm:cxnLst>
    <dgm:cxn modelId="{CF7B2AB3-58CA-43E3-AEA3-9F682282A57B}" type="presOf" srcId="{716D0D7D-2E51-457F-A159-AC32EEABF3E0}" destId="{CDF0400C-EFFA-4266-B37A-F78CCEFAAF46}" srcOrd="0" destOrd="0" presId="urn:microsoft.com/office/officeart/2005/8/layout/orgChart1"/>
    <dgm:cxn modelId="{A46A97EE-9084-41A1-B5D7-0B86A960C582}" type="presOf" srcId="{5A9A9822-55B0-4B4A-B3D9-B14A5AF83EC3}" destId="{16371834-212E-4E32-A19F-E62C67CA5687}" srcOrd="0" destOrd="0" presId="urn:microsoft.com/office/officeart/2005/8/layout/orgChart1"/>
    <dgm:cxn modelId="{C450532D-E2B3-4C64-8F10-C8D00FD02FA0}" type="presOf" srcId="{D5E525A8-06E6-4F13-A3DA-9B3FFBB8854F}" destId="{79CA04EB-11D6-4891-B4AB-400BE226B63A}" srcOrd="0" destOrd="0" presId="urn:microsoft.com/office/officeart/2005/8/layout/orgChart1"/>
    <dgm:cxn modelId="{A1113697-8154-4306-96CC-D387532DE5C2}" srcId="{5A9A9822-55B0-4B4A-B3D9-B14A5AF83EC3}" destId="{D5E525A8-06E6-4F13-A3DA-9B3FFBB8854F}" srcOrd="0" destOrd="0" parTransId="{FD545ED4-87B4-471E-9C21-B740BA6CD459}" sibTransId="{D9B2EE8A-6C88-43FD-8020-3E39898D7F4B}"/>
    <dgm:cxn modelId="{EC4D9881-BE5D-403B-A031-F4A931A2F51F}" type="presOf" srcId="{84EDBB72-A506-4902-B620-4CC777DCC80F}" destId="{879559DD-62E0-4267-AF97-D5866537CFA9}" srcOrd="0" destOrd="0" presId="urn:microsoft.com/office/officeart/2005/8/layout/orgChart1"/>
    <dgm:cxn modelId="{F2CAD7C2-59CC-4F62-B790-00FA95850E28}" type="presOf" srcId="{8D970B17-2260-4A67-8AA2-A3667D5DBB6B}" destId="{324A065C-6D68-45F9-9F17-EB90B18683B2}" srcOrd="0" destOrd="0" presId="urn:microsoft.com/office/officeart/2005/8/layout/orgChart1"/>
    <dgm:cxn modelId="{017F034B-8F74-412A-8EB6-857C58EFA036}" type="presOf" srcId="{0F2FFA6E-C33E-4E1B-B2C4-FFABA86E461F}" destId="{8EEC3B61-D203-46D8-BCB0-62CC4A318791}" srcOrd="0" destOrd="0" presId="urn:microsoft.com/office/officeart/2005/8/layout/orgChart1"/>
    <dgm:cxn modelId="{ED534ACF-024C-4882-B5D6-2E314227F9DB}" type="presOf" srcId="{87815D8D-D580-438D-B348-68B6159D1C39}" destId="{BA871BCE-D456-4F28-8A2D-875F8F1942CA}" srcOrd="1" destOrd="0" presId="urn:microsoft.com/office/officeart/2005/8/layout/orgChart1"/>
    <dgm:cxn modelId="{AB64FC7F-5E9B-4A13-8763-EA2A8F7870A1}" type="presOf" srcId="{8D970B17-2260-4A67-8AA2-A3667D5DBB6B}" destId="{BB2844F1-19BC-4120-9399-4A80929CAFDF}" srcOrd="1" destOrd="0" presId="urn:microsoft.com/office/officeart/2005/8/layout/orgChart1"/>
    <dgm:cxn modelId="{82149D56-413B-4C13-971A-0668E6E26C44}" type="presOf" srcId="{FD545ED4-87B4-471E-9C21-B740BA6CD459}" destId="{9B63A3EC-0E72-433D-A533-CB8DD915246F}" srcOrd="0" destOrd="0" presId="urn:microsoft.com/office/officeart/2005/8/layout/orgChart1"/>
    <dgm:cxn modelId="{70520B23-7DB8-42CD-9D4E-A11D54A6E2FB}" type="presOf" srcId="{D5E525A8-06E6-4F13-A3DA-9B3FFBB8854F}" destId="{2F24832C-0471-48F5-8974-F24C365D2A33}" srcOrd="1" destOrd="0" presId="urn:microsoft.com/office/officeart/2005/8/layout/orgChart1"/>
    <dgm:cxn modelId="{2C9D840F-A1EE-4675-BA2A-21F4815CCC61}" srcId="{84EDBB72-A506-4902-B620-4CC777DCC80F}" destId="{5A9A9822-55B0-4B4A-B3D9-B14A5AF83EC3}" srcOrd="0" destOrd="0" parTransId="{FCD9CE39-E1E2-46F9-B8E7-FB5BEBD57092}" sibTransId="{4C81B6FF-9E18-4ED4-9BCE-4D907EBC828A}"/>
    <dgm:cxn modelId="{2AAD2F69-040A-4329-B91B-ABC95E36A81B}" type="presOf" srcId="{87815D8D-D580-438D-B348-68B6159D1C39}" destId="{43EFCCDF-063C-42D8-8927-B4842BFE037C}" srcOrd="0" destOrd="0" presId="urn:microsoft.com/office/officeart/2005/8/layout/orgChart1"/>
    <dgm:cxn modelId="{FE001494-0C1C-4035-9DD4-70DBEB8AC647}" srcId="{5A9A9822-55B0-4B4A-B3D9-B14A5AF83EC3}" destId="{8D970B17-2260-4A67-8AA2-A3667D5DBB6B}" srcOrd="1" destOrd="0" parTransId="{716D0D7D-2E51-457F-A159-AC32EEABF3E0}" sibTransId="{9C30E456-0C94-4499-A14F-4B00A50F8CD9}"/>
    <dgm:cxn modelId="{539ADD54-B29F-463B-8DDC-22A29F981C2C}" type="presOf" srcId="{5A9A9822-55B0-4B4A-B3D9-B14A5AF83EC3}" destId="{44E608F3-3C6A-4A30-8504-CEBB77D3A0D2}" srcOrd="1" destOrd="0" presId="urn:microsoft.com/office/officeart/2005/8/layout/orgChart1"/>
    <dgm:cxn modelId="{0209C5D9-C843-400B-B646-4CC66E2C5F3B}" srcId="{5A9A9822-55B0-4B4A-B3D9-B14A5AF83EC3}" destId="{87815D8D-D580-438D-B348-68B6159D1C39}" srcOrd="2" destOrd="0" parTransId="{0F2FFA6E-C33E-4E1B-B2C4-FFABA86E461F}" sibTransId="{35691C50-4A9A-47CB-9CF0-821496628902}"/>
    <dgm:cxn modelId="{C1B3A322-A9A1-43A9-9661-CE3D2A3AC572}" type="presParOf" srcId="{879559DD-62E0-4267-AF97-D5866537CFA9}" destId="{D53063BB-1BC0-4006-8A0D-C9516389852A}" srcOrd="0" destOrd="0" presId="urn:microsoft.com/office/officeart/2005/8/layout/orgChart1"/>
    <dgm:cxn modelId="{7FE278CB-5928-4737-8F52-911FC193E38C}" type="presParOf" srcId="{D53063BB-1BC0-4006-8A0D-C9516389852A}" destId="{15ADB725-FC34-4D2B-9E25-0304BF56128E}" srcOrd="0" destOrd="0" presId="urn:microsoft.com/office/officeart/2005/8/layout/orgChart1"/>
    <dgm:cxn modelId="{C90D5FB1-6574-4990-80EA-58004591384A}" type="presParOf" srcId="{15ADB725-FC34-4D2B-9E25-0304BF56128E}" destId="{16371834-212E-4E32-A19F-E62C67CA5687}" srcOrd="0" destOrd="0" presId="urn:microsoft.com/office/officeart/2005/8/layout/orgChart1"/>
    <dgm:cxn modelId="{1F7A21EB-CDEB-4726-8AAB-29DB04AB3C0B}" type="presParOf" srcId="{15ADB725-FC34-4D2B-9E25-0304BF56128E}" destId="{44E608F3-3C6A-4A30-8504-CEBB77D3A0D2}" srcOrd="1" destOrd="0" presId="urn:microsoft.com/office/officeart/2005/8/layout/orgChart1"/>
    <dgm:cxn modelId="{A3BFB2FF-4CD5-485D-A60B-F35295991029}" type="presParOf" srcId="{D53063BB-1BC0-4006-8A0D-C9516389852A}" destId="{64B8E7EB-6BF0-4805-860E-E0355B133D07}" srcOrd="1" destOrd="0" presId="urn:microsoft.com/office/officeart/2005/8/layout/orgChart1"/>
    <dgm:cxn modelId="{12A56E2C-D1A3-4366-A67D-E0CA2C9BD826}" type="presParOf" srcId="{64B8E7EB-6BF0-4805-860E-E0355B133D07}" destId="{9B63A3EC-0E72-433D-A533-CB8DD915246F}" srcOrd="0" destOrd="0" presId="urn:microsoft.com/office/officeart/2005/8/layout/orgChart1"/>
    <dgm:cxn modelId="{7BAD38DD-7BEB-4240-8051-EE30C8E0E480}" type="presParOf" srcId="{64B8E7EB-6BF0-4805-860E-E0355B133D07}" destId="{AAB32B9C-CB03-480E-AE02-7A46AB034F60}" srcOrd="1" destOrd="0" presId="urn:microsoft.com/office/officeart/2005/8/layout/orgChart1"/>
    <dgm:cxn modelId="{31FAD5F6-9DD6-4526-A567-0E96A34F51C1}" type="presParOf" srcId="{AAB32B9C-CB03-480E-AE02-7A46AB034F60}" destId="{B4E31B7A-3B89-40A4-B889-38108EE1DEDA}" srcOrd="0" destOrd="0" presId="urn:microsoft.com/office/officeart/2005/8/layout/orgChart1"/>
    <dgm:cxn modelId="{546D1CDC-E19F-440C-93D9-45D4D9C0822B}" type="presParOf" srcId="{B4E31B7A-3B89-40A4-B889-38108EE1DEDA}" destId="{79CA04EB-11D6-4891-B4AB-400BE226B63A}" srcOrd="0" destOrd="0" presId="urn:microsoft.com/office/officeart/2005/8/layout/orgChart1"/>
    <dgm:cxn modelId="{37E82814-8397-49DE-9211-B873935BBD41}" type="presParOf" srcId="{B4E31B7A-3B89-40A4-B889-38108EE1DEDA}" destId="{2F24832C-0471-48F5-8974-F24C365D2A33}" srcOrd="1" destOrd="0" presId="urn:microsoft.com/office/officeart/2005/8/layout/orgChart1"/>
    <dgm:cxn modelId="{B18A794F-FB48-49CF-8392-0FA95FCFFC2A}" type="presParOf" srcId="{AAB32B9C-CB03-480E-AE02-7A46AB034F60}" destId="{A2FCD7A8-0EF0-42EA-A3FA-6E52EB0F6409}" srcOrd="1" destOrd="0" presId="urn:microsoft.com/office/officeart/2005/8/layout/orgChart1"/>
    <dgm:cxn modelId="{36C3FE9F-D3F6-4BF0-B572-E5FA415C3BBD}" type="presParOf" srcId="{AAB32B9C-CB03-480E-AE02-7A46AB034F60}" destId="{0D7B8E8A-AE64-44E8-A17B-01685F2FD393}" srcOrd="2" destOrd="0" presId="urn:microsoft.com/office/officeart/2005/8/layout/orgChart1"/>
    <dgm:cxn modelId="{6B4EA530-4D52-4958-BBFA-F0D2AB51CDC6}" type="presParOf" srcId="{64B8E7EB-6BF0-4805-860E-E0355B133D07}" destId="{CDF0400C-EFFA-4266-B37A-F78CCEFAAF46}" srcOrd="2" destOrd="0" presId="urn:microsoft.com/office/officeart/2005/8/layout/orgChart1"/>
    <dgm:cxn modelId="{0E1A2B83-CD0F-4A2F-8BF4-6AB9C42D17BE}" type="presParOf" srcId="{64B8E7EB-6BF0-4805-860E-E0355B133D07}" destId="{8A3BDCB3-DEBE-44D1-969D-A3E59C1E6478}" srcOrd="3" destOrd="0" presId="urn:microsoft.com/office/officeart/2005/8/layout/orgChart1"/>
    <dgm:cxn modelId="{1D03AC81-8387-445C-A175-756506C30A34}" type="presParOf" srcId="{8A3BDCB3-DEBE-44D1-969D-A3E59C1E6478}" destId="{DF892C86-C66D-4599-8D0E-FD63DFDC3410}" srcOrd="0" destOrd="0" presId="urn:microsoft.com/office/officeart/2005/8/layout/orgChart1"/>
    <dgm:cxn modelId="{D1BD8562-02F9-494A-A235-ECB64437FE24}" type="presParOf" srcId="{DF892C86-C66D-4599-8D0E-FD63DFDC3410}" destId="{324A065C-6D68-45F9-9F17-EB90B18683B2}" srcOrd="0" destOrd="0" presId="urn:microsoft.com/office/officeart/2005/8/layout/orgChart1"/>
    <dgm:cxn modelId="{77C294A1-7D07-4FB0-8E84-1A33A52422D6}" type="presParOf" srcId="{DF892C86-C66D-4599-8D0E-FD63DFDC3410}" destId="{BB2844F1-19BC-4120-9399-4A80929CAFDF}" srcOrd="1" destOrd="0" presId="urn:microsoft.com/office/officeart/2005/8/layout/orgChart1"/>
    <dgm:cxn modelId="{0AE9A5D9-AF33-426A-B572-29AB8958AD9A}" type="presParOf" srcId="{8A3BDCB3-DEBE-44D1-969D-A3E59C1E6478}" destId="{65A821B1-5D44-4974-B937-9BF3B0AF0742}" srcOrd="1" destOrd="0" presId="urn:microsoft.com/office/officeart/2005/8/layout/orgChart1"/>
    <dgm:cxn modelId="{D3252BD3-1236-4023-B5D2-691E5CE5C5DB}" type="presParOf" srcId="{8A3BDCB3-DEBE-44D1-969D-A3E59C1E6478}" destId="{A94736F1-1FD2-43B7-98F3-8BC68E43F7F8}" srcOrd="2" destOrd="0" presId="urn:microsoft.com/office/officeart/2005/8/layout/orgChart1"/>
    <dgm:cxn modelId="{F5047888-696F-4C37-87D9-E02A31E4D0E9}" type="presParOf" srcId="{64B8E7EB-6BF0-4805-860E-E0355B133D07}" destId="{8EEC3B61-D203-46D8-BCB0-62CC4A318791}" srcOrd="4" destOrd="0" presId="urn:microsoft.com/office/officeart/2005/8/layout/orgChart1"/>
    <dgm:cxn modelId="{3A33C841-09DD-4DCA-933A-DC1F0350C7C7}" type="presParOf" srcId="{64B8E7EB-6BF0-4805-860E-E0355B133D07}" destId="{7E403BA3-B0BF-4244-AEEE-76615C9017CA}" srcOrd="5" destOrd="0" presId="urn:microsoft.com/office/officeart/2005/8/layout/orgChart1"/>
    <dgm:cxn modelId="{B3775C10-7354-4F4A-AC61-C9836392C251}" type="presParOf" srcId="{7E403BA3-B0BF-4244-AEEE-76615C9017CA}" destId="{7582E28E-73AE-418A-A6BE-8F317F94A616}" srcOrd="0" destOrd="0" presId="urn:microsoft.com/office/officeart/2005/8/layout/orgChart1"/>
    <dgm:cxn modelId="{F96C1093-E795-41F8-B888-FCABA150236A}" type="presParOf" srcId="{7582E28E-73AE-418A-A6BE-8F317F94A616}" destId="{43EFCCDF-063C-42D8-8927-B4842BFE037C}" srcOrd="0" destOrd="0" presId="urn:microsoft.com/office/officeart/2005/8/layout/orgChart1"/>
    <dgm:cxn modelId="{8A8E4A7F-725C-4CDC-A000-5EF1E6D95B95}" type="presParOf" srcId="{7582E28E-73AE-418A-A6BE-8F317F94A616}" destId="{BA871BCE-D456-4F28-8A2D-875F8F1942CA}" srcOrd="1" destOrd="0" presId="urn:microsoft.com/office/officeart/2005/8/layout/orgChart1"/>
    <dgm:cxn modelId="{55D7A059-4CCB-4278-A86D-3CFE0A2C537D}" type="presParOf" srcId="{7E403BA3-B0BF-4244-AEEE-76615C9017CA}" destId="{59DBCFB9-36D0-4161-8ADE-323D04DE33CC}" srcOrd="1" destOrd="0" presId="urn:microsoft.com/office/officeart/2005/8/layout/orgChart1"/>
    <dgm:cxn modelId="{37629284-1332-4A6F-910F-02AA44BEAE86}" type="presParOf" srcId="{7E403BA3-B0BF-4244-AEEE-76615C9017CA}" destId="{CC4D5021-52A1-449D-A33F-B2172DC3B64F}" srcOrd="2" destOrd="0" presId="urn:microsoft.com/office/officeart/2005/8/layout/orgChart1"/>
    <dgm:cxn modelId="{EEA42713-5333-4497-BE82-9DD6D10AA614}" type="presParOf" srcId="{D53063BB-1BC0-4006-8A0D-C9516389852A}" destId="{046CBE2D-C738-4AB3-B1AA-E83E27E370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C3B61-D203-46D8-BCB0-62CC4A318791}">
      <dsp:nvSpPr>
        <dsp:cNvPr id="0" name=""/>
        <dsp:cNvSpPr/>
      </dsp:nvSpPr>
      <dsp:spPr>
        <a:xfrm>
          <a:off x="5257800" y="2024009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0400C-EFFA-4266-B37A-F78CCEFAAF46}">
      <dsp:nvSpPr>
        <dsp:cNvPr id="0" name=""/>
        <dsp:cNvSpPr/>
      </dsp:nvSpPr>
      <dsp:spPr>
        <a:xfrm>
          <a:off x="5212080" y="2024009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63A3EC-0E72-433D-A533-CB8DD915246F}">
      <dsp:nvSpPr>
        <dsp:cNvPr id="0" name=""/>
        <dsp:cNvSpPr/>
      </dsp:nvSpPr>
      <dsp:spPr>
        <a:xfrm>
          <a:off x="1537867" y="2024009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71834-212E-4E32-A19F-E62C67CA5687}">
      <dsp:nvSpPr>
        <dsp:cNvPr id="0" name=""/>
        <dsp:cNvSpPr/>
      </dsp:nvSpPr>
      <dsp:spPr>
        <a:xfrm>
          <a:off x="3720638" y="486847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Развитие познавательно-исследовательской деятельности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720638" y="486847"/>
        <a:ext cx="3074323" cy="1537161"/>
      </dsp:txXfrm>
    </dsp:sp>
    <dsp:sp modelId="{79CA04EB-11D6-4891-B4AB-400BE226B63A}">
      <dsp:nvSpPr>
        <dsp:cNvPr id="0" name=""/>
        <dsp:cNvSpPr/>
      </dsp:nvSpPr>
      <dsp:spPr>
        <a:xfrm>
          <a:off x="706" y="2669617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Ознакомление с миром неживой природы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(вода, воздух, почва)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706" y="2669617"/>
        <a:ext cx="3074323" cy="1537161"/>
      </dsp:txXfrm>
    </dsp:sp>
    <dsp:sp modelId="{324A065C-6D68-45F9-9F17-EB90B18683B2}">
      <dsp:nvSpPr>
        <dsp:cNvPr id="0" name=""/>
        <dsp:cNvSpPr/>
      </dsp:nvSpPr>
      <dsp:spPr>
        <a:xfrm>
          <a:off x="3720638" y="2669617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Ознакомление с миром живой природы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720638" y="2669617"/>
        <a:ext cx="3074323" cy="1537161"/>
      </dsp:txXfrm>
    </dsp:sp>
    <dsp:sp modelId="{43EFCCDF-063C-42D8-8927-B4842BFE037C}">
      <dsp:nvSpPr>
        <dsp:cNvPr id="0" name=""/>
        <dsp:cNvSpPr/>
      </dsp:nvSpPr>
      <dsp:spPr>
        <a:xfrm>
          <a:off x="7440570" y="2669617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Человек и его деятельность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7440570" y="2669617"/>
        <a:ext cx="3074323" cy="153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7D81-929E-4FA5-935D-2AA2C51FC6F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BBDC-8786-45D8-BBC9-954FA3FD3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72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7D81-929E-4FA5-935D-2AA2C51FC6F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BBDC-8786-45D8-BBC9-954FA3FD3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79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7D81-929E-4FA5-935D-2AA2C51FC6F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BBDC-8786-45D8-BBC9-954FA3FD3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1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7D81-929E-4FA5-935D-2AA2C51FC6F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BBDC-8786-45D8-BBC9-954FA3FD3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05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7D81-929E-4FA5-935D-2AA2C51FC6F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BBDC-8786-45D8-BBC9-954FA3FD3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0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7D81-929E-4FA5-935D-2AA2C51FC6F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BBDC-8786-45D8-BBC9-954FA3FD3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0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7D81-929E-4FA5-935D-2AA2C51FC6F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BBDC-8786-45D8-BBC9-954FA3FD3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18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7D81-929E-4FA5-935D-2AA2C51FC6F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BBDC-8786-45D8-BBC9-954FA3FD3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5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7D81-929E-4FA5-935D-2AA2C51FC6F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BBDC-8786-45D8-BBC9-954FA3FD3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78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7D81-929E-4FA5-935D-2AA2C51FC6F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BBDC-8786-45D8-BBC9-954FA3FD3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71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7D81-929E-4FA5-935D-2AA2C51FC6F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BBDC-8786-45D8-BBC9-954FA3FD3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56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27D81-929E-4FA5-935D-2AA2C51FC6F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7BBDC-8786-45D8-BBC9-954FA3FD3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28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8830" y="2153993"/>
            <a:ext cx="9355015" cy="538394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Развитие познавательно-исследовательской деятельности в процессе экологического воспитания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                                     </a:t>
            </a:r>
            <a:r>
              <a:rPr lang="ru-RU" sz="2000" b="1" dirty="0" smtClean="0"/>
              <a:t>МОБУ «СОШ «</a:t>
            </a:r>
            <a:r>
              <a:rPr lang="ru-RU" sz="2000" b="1" dirty="0" err="1" smtClean="0"/>
              <a:t>Агалатовский</a:t>
            </a:r>
            <a:r>
              <a:rPr lang="ru-RU" sz="2000" b="1" dirty="0" smtClean="0"/>
              <a:t> ЦО»</a:t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                                                                               дошкольное отделение</a:t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                                                                                                   воспитатель:</a:t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                                                                                                    Сергеева Г. Г.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612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Лупполово\Сергеева Г.Г\20191008_133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07" y="341194"/>
            <a:ext cx="5043765" cy="399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Лупполово\Сергеева Г.Г\20191008_1357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839">
            <a:off x="9638545" y="931363"/>
            <a:ext cx="2047947" cy="31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341194"/>
            <a:ext cx="3200400" cy="2190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3183">
            <a:off x="5676899" y="3141526"/>
            <a:ext cx="4152900" cy="3105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9" y="4202933"/>
            <a:ext cx="3276600" cy="234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7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1662" y="961292"/>
            <a:ext cx="109141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Ребёнок дошкольного возраста – природный исследователь окружающего мира. </a:t>
            </a:r>
            <a:r>
              <a:rPr lang="ru-RU" sz="2000" dirty="0" smtClean="0"/>
              <a:t>Мир </a:t>
            </a:r>
            <a:r>
              <a:rPr lang="ru-RU" sz="2000" dirty="0"/>
              <a:t>открывается ребёнку через опыт его личных ощущений, действий, переживаний. </a:t>
            </a:r>
            <a:endParaRPr lang="en-US" sz="2000" dirty="0"/>
          </a:p>
          <a:p>
            <a:pPr algn="just"/>
            <a:r>
              <a:rPr lang="ru-RU" sz="2000" dirty="0"/>
              <a:t>Очень важно не просто дать ребенку необходимые ему знания, гораздо важнее научить ребенка эти знания добывать. Поисковая деятельность позволяет развить в ребенке активность, мышление, умение думать и действовать самостоятельно. Находить нужные решения, делать выводы и обобщать. </a:t>
            </a:r>
            <a:r>
              <a:rPr lang="ru-RU" sz="2000" dirty="0" smtClean="0"/>
              <a:t>Все </a:t>
            </a:r>
            <a:r>
              <a:rPr lang="ru-RU" sz="2000" dirty="0"/>
              <a:t>эти возможности и дает познавательно-исследовательская деятельность.</a:t>
            </a:r>
          </a:p>
          <a:p>
            <a:pPr algn="just"/>
            <a:r>
              <a:rPr lang="ru-RU" sz="2000" dirty="0"/>
              <a:t>Развитие познавательных интересов дошкольников является одной из актуальных проблем педагогики, призванной воспитать личность, способную к саморазвитию и самосовершенствованию. Экспериментирование становится для ребёнка 5-6 лет одним из ведущих видов </a:t>
            </a:r>
            <a:r>
              <a:rPr lang="ru-RU" sz="2000" dirty="0" smtClean="0"/>
              <a:t>деятельности.</a:t>
            </a:r>
            <a:endParaRPr lang="ru-RU" sz="2000" dirty="0"/>
          </a:p>
          <a:p>
            <a:pPr algn="just"/>
            <a:r>
              <a:rPr lang="ru-RU" sz="2000" dirty="0"/>
              <a:t>     Но развивая ребенка, необходимо привить ему не только способность мыслить, но и этические начала, позволяющие ребенку жить в социуме. Одним из таких начал является отношение человека к миру природы. Не человек –потребитель, а человек – как часть природы, понимающий ценность природы для человека, человек – созерцатель, способный оценить красоту и неповторимость мира природы. Особое внимание необходимо уделять воспитанию бережного, осознанного отношения к природе, формированию навыков экологической безопасности.  </a:t>
            </a:r>
          </a:p>
        </p:txBody>
      </p:sp>
    </p:spTree>
    <p:extLst>
      <p:ext uri="{BB962C8B-B14F-4D97-AF65-F5344CB8AC3E}">
        <p14:creationId xmlns:p14="http://schemas.microsoft.com/office/powerpoint/2010/main" val="20556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750278"/>
            <a:ext cx="10515600" cy="109024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Развитие поисково-познавательной деятельности в процессе экологического воспитания у детей 7-го года жизни.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922585"/>
            <a:ext cx="10515600" cy="4167065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i="1" u="sng" dirty="0" smtClean="0">
                <a:solidFill>
                  <a:schemeClr val="tx1"/>
                </a:solidFill>
              </a:rPr>
              <a:t>Цель: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- </a:t>
            </a:r>
            <a:r>
              <a:rPr lang="ru-RU" sz="2200" dirty="0">
                <a:solidFill>
                  <a:schemeClr val="tx1"/>
                </a:solidFill>
              </a:rPr>
              <a:t>развитие познавательной активности детей через исследовательскую </a:t>
            </a:r>
            <a:r>
              <a:rPr lang="ru-RU" sz="2200" dirty="0" smtClean="0">
                <a:solidFill>
                  <a:schemeClr val="tx1"/>
                </a:solidFill>
              </a:rPr>
              <a:t>деятельность</a:t>
            </a:r>
            <a:endParaRPr lang="ru-RU" sz="2200" dirty="0">
              <a:solidFill>
                <a:schemeClr val="tx1"/>
              </a:solidFill>
            </a:endParaRPr>
          </a:p>
          <a:p>
            <a:r>
              <a:rPr lang="ru-RU" sz="2200" dirty="0" smtClean="0">
                <a:solidFill>
                  <a:schemeClr val="tx1"/>
                </a:solidFill>
              </a:rPr>
              <a:t>- воспитание </a:t>
            </a:r>
            <a:r>
              <a:rPr lang="ru-RU" sz="2200" dirty="0">
                <a:solidFill>
                  <a:schemeClr val="tx1"/>
                </a:solidFill>
              </a:rPr>
              <a:t>экологических основ в поведении ребенка и восприятии окружающего мира;</a:t>
            </a:r>
            <a:endParaRPr lang="ru-RU" sz="2200" dirty="0" smtClean="0">
              <a:solidFill>
                <a:schemeClr val="tx1"/>
              </a:solidFill>
            </a:endParaRPr>
          </a:p>
          <a:p>
            <a:r>
              <a:rPr lang="ru-RU" sz="2200" b="1" i="1" u="sng" dirty="0" smtClean="0">
                <a:solidFill>
                  <a:schemeClr val="tx1"/>
                </a:solidFill>
              </a:rPr>
              <a:t>Задачи:</a:t>
            </a:r>
          </a:p>
          <a:p>
            <a:r>
              <a:rPr lang="ru-RU" sz="2200" b="1" dirty="0"/>
              <a:t> </a:t>
            </a:r>
            <a:r>
              <a:rPr lang="ru-RU" sz="2200" dirty="0">
                <a:solidFill>
                  <a:schemeClr val="tx1"/>
                </a:solidFill>
              </a:rPr>
              <a:t>-изучить методики, технологии по познавательно-исследовательской деятельности;</a:t>
            </a:r>
          </a:p>
          <a:p>
            <a:r>
              <a:rPr lang="ru-RU" sz="2200" dirty="0">
                <a:solidFill>
                  <a:schemeClr val="tx1"/>
                </a:solidFill>
              </a:rPr>
              <a:t>-создать условия для развития и поддержания исследовательской активности детей;</a:t>
            </a:r>
          </a:p>
          <a:p>
            <a:r>
              <a:rPr lang="ru-RU" sz="2200" dirty="0">
                <a:solidFill>
                  <a:schemeClr val="tx1"/>
                </a:solidFill>
              </a:rPr>
              <a:t>-воспитывать у детей инициативу, сообразительность, </a:t>
            </a:r>
            <a:r>
              <a:rPr lang="ru-RU" sz="2200" dirty="0" smtClean="0">
                <a:solidFill>
                  <a:schemeClr val="tx1"/>
                </a:solidFill>
              </a:rPr>
              <a:t>самостоятельность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smtClean="0">
                <a:solidFill>
                  <a:schemeClr val="tx1"/>
                </a:solidFill>
              </a:rPr>
              <a:t>заботливое </a:t>
            </a:r>
            <a:r>
              <a:rPr lang="ru-RU" sz="2200" dirty="0">
                <a:solidFill>
                  <a:schemeClr val="tx1"/>
                </a:solidFill>
              </a:rPr>
              <a:t>отношение к миру природы;</a:t>
            </a:r>
          </a:p>
          <a:p>
            <a:r>
              <a:rPr lang="ru-RU" sz="2200" dirty="0">
                <a:solidFill>
                  <a:schemeClr val="tx1"/>
                </a:solidFill>
              </a:rPr>
              <a:t>-развивать познавательную активность детей в процессе экспериментирования;</a:t>
            </a:r>
          </a:p>
          <a:p>
            <a:r>
              <a:rPr lang="ru-RU" sz="2200" dirty="0">
                <a:solidFill>
                  <a:schemeClr val="tx1"/>
                </a:solidFill>
              </a:rPr>
              <a:t>-развивать </a:t>
            </a:r>
            <a:r>
              <a:rPr lang="ru-RU" sz="2200" dirty="0" smtClean="0">
                <a:solidFill>
                  <a:schemeClr val="tx1"/>
                </a:solidFill>
              </a:rPr>
              <a:t>в детях мышление, </a:t>
            </a:r>
            <a:r>
              <a:rPr lang="ru-RU" sz="2200" dirty="0">
                <a:solidFill>
                  <a:schemeClr val="tx1"/>
                </a:solidFill>
              </a:rPr>
              <a:t>внимание</a:t>
            </a:r>
            <a:r>
              <a:rPr lang="ru-RU" sz="2200" dirty="0" smtClean="0">
                <a:solidFill>
                  <a:schemeClr val="tx1"/>
                </a:solidFill>
              </a:rPr>
              <a:t>, интерес к </a:t>
            </a:r>
            <a:r>
              <a:rPr lang="ru-RU" sz="2200" dirty="0">
                <a:solidFill>
                  <a:schemeClr val="tx1"/>
                </a:solidFill>
              </a:rPr>
              <a:t>познавательно-исследовательской деятельности</a:t>
            </a:r>
            <a:r>
              <a:rPr lang="ru-RU" sz="2200">
                <a:solidFill>
                  <a:schemeClr val="tx1"/>
                </a:solidFill>
              </a:rPr>
              <a:t>; </a:t>
            </a:r>
            <a:endParaRPr lang="ru-RU" sz="2200" dirty="0">
              <a:solidFill>
                <a:schemeClr val="tx1"/>
              </a:solidFill>
            </a:endParaRPr>
          </a:p>
          <a:p>
            <a:r>
              <a:rPr lang="ru-RU" sz="2200" dirty="0">
                <a:solidFill>
                  <a:schemeClr val="tx1"/>
                </a:solidFill>
              </a:rPr>
              <a:t>- расширить и углубить представления о закономерностях и основных взаимосвязях в мире природы.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98585"/>
            <a:ext cx="10515600" cy="8323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 Основные направления в работе </a:t>
            </a:r>
            <a:endParaRPr lang="ru-RU" sz="28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88090960"/>
              </p:ext>
            </p:extLst>
          </p:nvPr>
        </p:nvGraphicFramePr>
        <p:xfrm>
          <a:off x="831850" y="1230923"/>
          <a:ext cx="10515600" cy="469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23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497">
            <a:off x="3655082" y="1828570"/>
            <a:ext cx="3295650" cy="3295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93" y="218846"/>
            <a:ext cx="3371850" cy="3257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2" y="745442"/>
            <a:ext cx="3514898" cy="3409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79" y="3215640"/>
            <a:ext cx="3600450" cy="31280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07" y="4046169"/>
            <a:ext cx="3429000" cy="25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4525">
            <a:off x="1108977" y="539306"/>
            <a:ext cx="2939113" cy="28026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1" y="2606919"/>
            <a:ext cx="5276850" cy="4133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97" y="438098"/>
            <a:ext cx="2611991" cy="3143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63" y="3276600"/>
            <a:ext cx="4324350" cy="3276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5195">
            <a:off x="8005662" y="463589"/>
            <a:ext cx="357019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95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2978"/>
            <a:ext cx="10515600" cy="3609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+mn-lt"/>
              </a:rPr>
              <a:t>Этапы исследовательской деятельности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206827"/>
              </p:ext>
            </p:extLst>
          </p:nvPr>
        </p:nvGraphicFramePr>
        <p:xfrm>
          <a:off x="264695" y="733929"/>
          <a:ext cx="11225463" cy="5994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5526"/>
                <a:gridCol w="9119937"/>
              </a:tblGrid>
              <a:tr h="464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Постановка проблемы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Выяснить, каким образом успокоить Таню, показать, что мяч не утонет.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</a:tr>
              <a:tr h="276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Целеполагание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Воспитанники предлагают опустить мячик в таз с водой. </a:t>
                      </a:r>
                      <a:r>
                        <a:rPr lang="ru-RU" sz="1600" smtClean="0">
                          <a:effectLst/>
                        </a:rPr>
                        <a:t>Воздух </a:t>
                      </a:r>
                      <a:r>
                        <a:rPr lang="ru-RU" sz="1600" dirty="0">
                          <a:effectLst/>
                        </a:rPr>
                        <a:t>внутри мяча не даст ему утонуть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</a:tr>
              <a:tr h="276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Проверка гипотезы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Дети опускают мячики в воду – мяч не тонет.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</a:tr>
              <a:tr h="464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Усложнение проблемы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Предлагаю подумать, а чтобы произошло, если бы мяч был металлический.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</a:tr>
              <a:tr h="276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Выдвижение гипотез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Дети предполагают, что мяч утонет, т.к. железо тонет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</a:tr>
              <a:tr h="276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Проверка гипотезы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Опускают в воду металлические предметы: скрепки, магниты, детали конструктора – тонут.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</a:tr>
              <a:tr h="464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Усложнение проблемы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Опускаю в воду игрушечную металлическую кастрюльку – плавает по поверхности.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</a:tr>
              <a:tr h="535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Выдвижение гипотезы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Кастрюлька не тонет т.к. в ней есть воздух. То же произойдет и с другими предметами, наполненными воздухом.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</a:tr>
              <a:tr h="535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Проверка гипотезы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Дети сначала опускают в воду кусочки пластилина. Он тонет. Тогда они лепят из него «чашечки», которые плывут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</a:tr>
              <a:tr h="484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Анализ полученного результата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Дети делают вывод, что воздух – не дает утонуть предметам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</a:tr>
              <a:tr h="464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Усложнение проблемы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А почему же сам воздух не тонет?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</a:tr>
              <a:tr h="464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Выдвижение гипотезы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Воздух легкий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</a:tr>
              <a:tr h="535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Проверка гипотезы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Дети подходят к своим стаканчикам, выдувают воздух через трубочки в воду, наблюдают как пузырьки поднимаются на поверхность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</a:tr>
              <a:tr h="464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Формулирование вывода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Воздух легче воды. Он поднимается сам и поднимает предметы, которые наполняет.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0" marR="8350" marT="8350" marB="835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754865" y="0"/>
            <a:ext cx="15662993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03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"/>
            <a:ext cx="3143250" cy="304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24300"/>
            <a:ext cx="3276600" cy="2381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171450"/>
            <a:ext cx="3448050" cy="2990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5" y="1838325"/>
            <a:ext cx="3562350" cy="2990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546" y="3524250"/>
            <a:ext cx="34480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8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61950"/>
            <a:ext cx="3086100" cy="2743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371850"/>
            <a:ext cx="3219450" cy="31051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1104900"/>
            <a:ext cx="3714750" cy="3105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0" y="3371850"/>
            <a:ext cx="4686300" cy="3371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50" y="685800"/>
            <a:ext cx="31623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96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305</Words>
  <Application>Microsoft Office PowerPoint</Application>
  <PresentationFormat>Широкоэкранный</PresentationFormat>
  <Paragraphs>51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       Развитие познавательно-исследовательской деятельности в процессе экологического воспитания                                        МОБУ «СОШ «Агалатовский ЦО»                                                                                                                                  дошкольное отделение                                                                                                                                                      воспитатель:                                                                                                                                                       Сергеева Г. Г. </vt:lpstr>
      <vt:lpstr>Презентация PowerPoint</vt:lpstr>
      <vt:lpstr>Развитие поисково-познавательной деятельности в процессе экологического воспитания у детей 7-го года жизни.</vt:lpstr>
      <vt:lpstr> Основные направления в работе </vt:lpstr>
      <vt:lpstr>Презентация PowerPoint</vt:lpstr>
      <vt:lpstr>Презентация PowerPoint</vt:lpstr>
      <vt:lpstr>Этапы исследовательской деятельности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Вводная часть</dc:title>
  <dc:creator>user-pc</dc:creator>
  <cp:lastModifiedBy>user-pc</cp:lastModifiedBy>
  <cp:revision>29</cp:revision>
  <dcterms:created xsi:type="dcterms:W3CDTF">2019-10-06T06:13:58Z</dcterms:created>
  <dcterms:modified xsi:type="dcterms:W3CDTF">2019-10-10T04:48:33Z</dcterms:modified>
</cp:coreProperties>
</file>