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4"/>
  </p:sldMasterIdLst>
  <p:handoutMasterIdLst>
    <p:handoutMasterId r:id="rId9"/>
  </p:handoutMasterIdLst>
  <p:sldIdLst>
    <p:sldId id="268" r:id="rId5"/>
    <p:sldId id="265" r:id="rId6"/>
    <p:sldId id="262" r:id="rId7"/>
    <p:sldId id="27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6F64"/>
    <a:srgbClr val="52D0D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8BCE0-9245-4D2E-A003-A52BDB169A8B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59C242-D033-4FC0-86FF-7FA905B3CF7D}">
      <dgm:prSet custT="1"/>
      <dgm:spPr>
        <a:gradFill flip="none" rotWithShape="1">
          <a:gsLst>
            <a:gs pos="0">
              <a:schemeClr val="accent1">
                <a:hueOff val="0"/>
                <a:satOff val="0"/>
                <a:lumOff val="0"/>
                <a:lumMod val="110000"/>
                <a:satMod val="105000"/>
                <a:tint val="67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2700000" scaled="1"/>
          <a:tileRect/>
        </a:gradFill>
      </dgm:spPr>
      <dgm:t>
        <a:bodyPr/>
        <a:lstStyle/>
        <a:p>
          <a:pPr rtl="0"/>
          <a:r>
            <a:rPr lang="ru-RU" sz="1800" b="1" u="sng" dirty="0" smtClean="0"/>
            <a:t/>
          </a:r>
          <a:br>
            <a:rPr lang="ru-RU" sz="1800" b="1" u="sng" dirty="0" smtClean="0"/>
          </a:br>
          <a:r>
            <a:rPr lang="ru-RU" sz="1900" b="1" dirty="0" smtClean="0"/>
            <a:t>1. Начни с самопознания – определи свой темперамент, тип личности (интроверт ты или экстраверт). Проходи любые тесты, которые могут тебе помочь разобраться в себе.</a:t>
          </a:r>
          <a:br>
            <a:rPr lang="ru-RU" sz="1900" b="1" dirty="0" smtClean="0"/>
          </a:br>
          <a:endParaRPr lang="ru-RU" sz="1900" b="1" dirty="0"/>
        </a:p>
      </dgm:t>
    </dgm:pt>
    <dgm:pt modelId="{CC4635B9-FE1F-403E-B76D-7F8F1D60A33D}" type="parTrans" cxnId="{BDB56332-22EE-45C5-8ADC-DFEEA3107D78}">
      <dgm:prSet/>
      <dgm:spPr/>
      <dgm:t>
        <a:bodyPr/>
        <a:lstStyle/>
        <a:p>
          <a:endParaRPr lang="ru-RU"/>
        </a:p>
      </dgm:t>
    </dgm:pt>
    <dgm:pt modelId="{497CB5CB-868E-4201-B0E8-B3E67F1CA607}" type="sibTrans" cxnId="{BDB56332-22EE-45C5-8ADC-DFEEA3107D78}">
      <dgm:prSet/>
      <dgm:spPr/>
      <dgm:t>
        <a:bodyPr/>
        <a:lstStyle/>
        <a:p>
          <a:endParaRPr lang="ru-RU"/>
        </a:p>
      </dgm:t>
    </dgm:pt>
    <dgm:pt modelId="{67CD0DC3-6FDA-40EC-B87E-27B6C36F9518}" type="pres">
      <dgm:prSet presAssocID="{D0E8BCE0-9245-4D2E-A003-A52BDB169A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93BFA4-362F-4C33-8EFF-C69C5FF0CBB1}" type="pres">
      <dgm:prSet presAssocID="{3659C242-D033-4FC0-86FF-7FA905B3CF7D}" presName="node" presStyleLbl="node1" presStyleIdx="0" presStyleCnt="1" custScaleY="107739" custLinFactNeighborX="9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B56332-22EE-45C5-8ADC-DFEEA3107D78}" srcId="{D0E8BCE0-9245-4D2E-A003-A52BDB169A8B}" destId="{3659C242-D033-4FC0-86FF-7FA905B3CF7D}" srcOrd="0" destOrd="0" parTransId="{CC4635B9-FE1F-403E-B76D-7F8F1D60A33D}" sibTransId="{497CB5CB-868E-4201-B0E8-B3E67F1CA607}"/>
    <dgm:cxn modelId="{2E442381-D94B-4064-BC5D-D9B756F20D01}" type="presOf" srcId="{D0E8BCE0-9245-4D2E-A003-A52BDB169A8B}" destId="{67CD0DC3-6FDA-40EC-B87E-27B6C36F9518}" srcOrd="0" destOrd="0" presId="urn:microsoft.com/office/officeart/2005/8/layout/process1"/>
    <dgm:cxn modelId="{93BB2474-8121-4D2B-A98F-8A4C6E1006E3}" type="presOf" srcId="{3659C242-D033-4FC0-86FF-7FA905B3CF7D}" destId="{FE93BFA4-362F-4C33-8EFF-C69C5FF0CBB1}" srcOrd="0" destOrd="0" presId="urn:microsoft.com/office/officeart/2005/8/layout/process1"/>
    <dgm:cxn modelId="{82BD2D5A-F386-4450-B39E-F9AF05A284AB}" type="presParOf" srcId="{67CD0DC3-6FDA-40EC-B87E-27B6C36F9518}" destId="{FE93BFA4-362F-4C33-8EFF-C69C5FF0CBB1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E8BCE0-9245-4D2E-A003-A52BDB169A8B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59C242-D033-4FC0-86FF-7FA905B3CF7D}">
      <dgm:prSet custT="1"/>
      <dgm:spPr>
        <a:gradFill flip="none" rotWithShape="1">
          <a:gsLst>
            <a:gs pos="0">
              <a:schemeClr val="accent1">
                <a:hueOff val="0"/>
                <a:satOff val="0"/>
                <a:lumOff val="0"/>
                <a:lumMod val="110000"/>
                <a:satMod val="105000"/>
                <a:tint val="67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13500000" scaled="1"/>
          <a:tileRect/>
        </a:gradFill>
      </dgm:spPr>
      <dgm:t>
        <a:bodyPr/>
        <a:lstStyle/>
        <a:p>
          <a:pPr rtl="0"/>
          <a:r>
            <a:rPr lang="ru-RU" sz="1900" b="1" dirty="0" smtClean="0"/>
            <a:t>3. Подумай, какие предметы в школе тебе больше нравятся. Проанализируй, что именно нравится тебе в том или ином предмете.</a:t>
          </a:r>
          <a:br>
            <a:rPr lang="ru-RU" sz="1900" b="1" dirty="0" smtClean="0"/>
          </a:br>
          <a:endParaRPr lang="ru-RU" sz="1900" b="1" dirty="0"/>
        </a:p>
      </dgm:t>
    </dgm:pt>
    <dgm:pt modelId="{CC4635B9-FE1F-403E-B76D-7F8F1D60A33D}" type="parTrans" cxnId="{BDB56332-22EE-45C5-8ADC-DFEEA3107D78}">
      <dgm:prSet/>
      <dgm:spPr/>
      <dgm:t>
        <a:bodyPr/>
        <a:lstStyle/>
        <a:p>
          <a:endParaRPr lang="ru-RU"/>
        </a:p>
      </dgm:t>
    </dgm:pt>
    <dgm:pt modelId="{497CB5CB-868E-4201-B0E8-B3E67F1CA607}" type="sibTrans" cxnId="{BDB56332-22EE-45C5-8ADC-DFEEA3107D78}">
      <dgm:prSet/>
      <dgm:spPr/>
      <dgm:t>
        <a:bodyPr/>
        <a:lstStyle/>
        <a:p>
          <a:endParaRPr lang="ru-RU"/>
        </a:p>
      </dgm:t>
    </dgm:pt>
    <dgm:pt modelId="{67CD0DC3-6FDA-40EC-B87E-27B6C36F9518}" type="pres">
      <dgm:prSet presAssocID="{D0E8BCE0-9245-4D2E-A003-A52BDB169A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93BFA4-362F-4C33-8EFF-C69C5FF0CBB1}" type="pres">
      <dgm:prSet presAssocID="{3659C242-D033-4FC0-86FF-7FA905B3CF7D}" presName="node" presStyleLbl="node1" presStyleIdx="0" presStyleCnt="1" custScaleY="107739" custLinFactX="-100000" custLinFactY="70690" custLinFactNeighborX="-11522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A2C91C-6D6D-4E85-BE2E-7BB69638F0EB}" type="presOf" srcId="{3659C242-D033-4FC0-86FF-7FA905B3CF7D}" destId="{FE93BFA4-362F-4C33-8EFF-C69C5FF0CBB1}" srcOrd="0" destOrd="0" presId="urn:microsoft.com/office/officeart/2005/8/layout/process1"/>
    <dgm:cxn modelId="{BDB56332-22EE-45C5-8ADC-DFEEA3107D78}" srcId="{D0E8BCE0-9245-4D2E-A003-A52BDB169A8B}" destId="{3659C242-D033-4FC0-86FF-7FA905B3CF7D}" srcOrd="0" destOrd="0" parTransId="{CC4635B9-FE1F-403E-B76D-7F8F1D60A33D}" sibTransId="{497CB5CB-868E-4201-B0E8-B3E67F1CA607}"/>
    <dgm:cxn modelId="{A6910DFC-0636-46D8-94AE-FA11EFC1F051}" type="presOf" srcId="{D0E8BCE0-9245-4D2E-A003-A52BDB169A8B}" destId="{67CD0DC3-6FDA-40EC-B87E-27B6C36F9518}" srcOrd="0" destOrd="0" presId="urn:microsoft.com/office/officeart/2005/8/layout/process1"/>
    <dgm:cxn modelId="{F6951835-4AE5-4B41-A17A-16166E3D9702}" type="presParOf" srcId="{67CD0DC3-6FDA-40EC-B87E-27B6C36F9518}" destId="{FE93BFA4-362F-4C33-8EFF-C69C5FF0CBB1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E8BCE0-9245-4D2E-A003-A52BDB169A8B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59C242-D033-4FC0-86FF-7FA905B3CF7D}">
      <dgm:prSet custT="1"/>
      <dgm:spPr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100000">
              <a:schemeClr val="accent1">
                <a:hueOff val="0"/>
                <a:satOff val="0"/>
                <a:lumOff val="0"/>
                <a:lumMod val="105000"/>
                <a:satMod val="103000"/>
                <a:tint val="73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1"/>
          <a:tileRect/>
        </a:gradFill>
      </dgm:spPr>
      <dgm:t>
        <a:bodyPr/>
        <a:lstStyle/>
        <a:p>
          <a:pPr rtl="0"/>
          <a:r>
            <a:rPr lang="ru-RU" sz="1900" b="1" dirty="0" smtClean="0"/>
            <a:t>2. Попытайся выявить свои таланты, способности. Они есть у каждого, поверь. Расспроси родителей и знакомых, какие они видят в тебе сильные стороны, выигрышные качества.  </a:t>
          </a:r>
          <a:br>
            <a:rPr lang="ru-RU" sz="1900" b="1" dirty="0" smtClean="0"/>
          </a:br>
          <a:endParaRPr lang="ru-RU" sz="1900" b="1" dirty="0"/>
        </a:p>
      </dgm:t>
    </dgm:pt>
    <dgm:pt modelId="{CC4635B9-FE1F-403E-B76D-7F8F1D60A33D}" type="parTrans" cxnId="{BDB56332-22EE-45C5-8ADC-DFEEA3107D78}">
      <dgm:prSet/>
      <dgm:spPr/>
      <dgm:t>
        <a:bodyPr/>
        <a:lstStyle/>
        <a:p>
          <a:endParaRPr lang="ru-RU"/>
        </a:p>
      </dgm:t>
    </dgm:pt>
    <dgm:pt modelId="{497CB5CB-868E-4201-B0E8-B3E67F1CA607}" type="sibTrans" cxnId="{BDB56332-22EE-45C5-8ADC-DFEEA3107D78}">
      <dgm:prSet/>
      <dgm:spPr/>
      <dgm:t>
        <a:bodyPr/>
        <a:lstStyle/>
        <a:p>
          <a:endParaRPr lang="ru-RU"/>
        </a:p>
      </dgm:t>
    </dgm:pt>
    <dgm:pt modelId="{67CD0DC3-6FDA-40EC-B87E-27B6C36F9518}" type="pres">
      <dgm:prSet presAssocID="{D0E8BCE0-9245-4D2E-A003-A52BDB169A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93BFA4-362F-4C33-8EFF-C69C5FF0CBB1}" type="pres">
      <dgm:prSet presAssocID="{3659C242-D033-4FC0-86FF-7FA905B3CF7D}" presName="node" presStyleLbl="node1" presStyleIdx="0" presStyleCnt="1" custScaleY="107739" custLinFactNeighborX="-98" custLinFactNeighborY="-8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636E53-EA99-4E5C-85CE-5061E926E9E8}" type="presOf" srcId="{3659C242-D033-4FC0-86FF-7FA905B3CF7D}" destId="{FE93BFA4-362F-4C33-8EFF-C69C5FF0CBB1}" srcOrd="0" destOrd="0" presId="urn:microsoft.com/office/officeart/2005/8/layout/process1"/>
    <dgm:cxn modelId="{8C6DF23E-4EAE-4761-B73D-AC06DB259019}" type="presOf" srcId="{D0E8BCE0-9245-4D2E-A003-A52BDB169A8B}" destId="{67CD0DC3-6FDA-40EC-B87E-27B6C36F9518}" srcOrd="0" destOrd="0" presId="urn:microsoft.com/office/officeart/2005/8/layout/process1"/>
    <dgm:cxn modelId="{BDB56332-22EE-45C5-8ADC-DFEEA3107D78}" srcId="{D0E8BCE0-9245-4D2E-A003-A52BDB169A8B}" destId="{3659C242-D033-4FC0-86FF-7FA905B3CF7D}" srcOrd="0" destOrd="0" parTransId="{CC4635B9-FE1F-403E-B76D-7F8F1D60A33D}" sibTransId="{497CB5CB-868E-4201-B0E8-B3E67F1CA607}"/>
    <dgm:cxn modelId="{24504324-87D3-48E6-BC4D-2E8F6380C920}" type="presParOf" srcId="{67CD0DC3-6FDA-40EC-B87E-27B6C36F9518}" destId="{FE93BFA4-362F-4C33-8EFF-C69C5FF0CBB1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E8BCE0-9245-4D2E-A003-A52BDB169A8B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59C242-D033-4FC0-86FF-7FA905B3CF7D}">
      <dgm:prSet custT="1"/>
      <dgm:spPr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100000">
              <a:schemeClr val="accent1">
                <a:hueOff val="0"/>
                <a:satOff val="0"/>
                <a:lumOff val="0"/>
                <a:lumMod val="105000"/>
                <a:satMod val="103000"/>
                <a:tint val="73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2700000" scaled="1"/>
          <a:tileRect/>
        </a:gradFill>
      </dgm:spPr>
      <dgm:t>
        <a:bodyPr/>
        <a:lstStyle/>
        <a:p>
          <a:pPr rtl="0"/>
          <a:r>
            <a:rPr lang="ru-RU" sz="1900" b="1" dirty="0" smtClean="0">
              <a:solidFill>
                <a:schemeClr val="tx1"/>
              </a:solidFill>
            </a:rPr>
            <a:t>4. Пройди специальные тесты на профориентацию – у школьного психолога или в Интернете.  Эти тесты не дадут однозначного ответа на вопрос «Кем быть?», но хотя бы обозначат область подходящих профессий.</a:t>
          </a:r>
          <a:r>
            <a:rPr lang="ru-RU" sz="1700" dirty="0" smtClean="0"/>
            <a:t/>
          </a:r>
          <a:br>
            <a:rPr lang="ru-RU" sz="1700" dirty="0" smtClean="0"/>
          </a:br>
          <a:endParaRPr lang="ru-RU" sz="1700" dirty="0"/>
        </a:p>
      </dgm:t>
    </dgm:pt>
    <dgm:pt modelId="{CC4635B9-FE1F-403E-B76D-7F8F1D60A33D}" type="parTrans" cxnId="{BDB56332-22EE-45C5-8ADC-DFEEA3107D78}">
      <dgm:prSet/>
      <dgm:spPr/>
      <dgm:t>
        <a:bodyPr/>
        <a:lstStyle/>
        <a:p>
          <a:endParaRPr lang="ru-RU"/>
        </a:p>
      </dgm:t>
    </dgm:pt>
    <dgm:pt modelId="{497CB5CB-868E-4201-B0E8-B3E67F1CA607}" type="sibTrans" cxnId="{BDB56332-22EE-45C5-8ADC-DFEEA3107D78}">
      <dgm:prSet/>
      <dgm:spPr/>
      <dgm:t>
        <a:bodyPr/>
        <a:lstStyle/>
        <a:p>
          <a:endParaRPr lang="ru-RU"/>
        </a:p>
      </dgm:t>
    </dgm:pt>
    <dgm:pt modelId="{67CD0DC3-6FDA-40EC-B87E-27B6C36F9518}" type="pres">
      <dgm:prSet presAssocID="{D0E8BCE0-9245-4D2E-A003-A52BDB169A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93BFA4-362F-4C33-8EFF-C69C5FF0CBB1}" type="pres">
      <dgm:prSet presAssocID="{3659C242-D033-4FC0-86FF-7FA905B3CF7D}" presName="node" presStyleLbl="node1" presStyleIdx="0" presStyleCnt="1" custScaleY="107739" custLinFactX="11168" custLinFactNeighborX="100000" custLinFactNeighborY="5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B56332-22EE-45C5-8ADC-DFEEA3107D78}" srcId="{D0E8BCE0-9245-4D2E-A003-A52BDB169A8B}" destId="{3659C242-D033-4FC0-86FF-7FA905B3CF7D}" srcOrd="0" destOrd="0" parTransId="{CC4635B9-FE1F-403E-B76D-7F8F1D60A33D}" sibTransId="{497CB5CB-868E-4201-B0E8-B3E67F1CA607}"/>
    <dgm:cxn modelId="{B2222EB6-3C82-4923-8FBB-B0D336CEE68D}" type="presOf" srcId="{3659C242-D033-4FC0-86FF-7FA905B3CF7D}" destId="{FE93BFA4-362F-4C33-8EFF-C69C5FF0CBB1}" srcOrd="0" destOrd="0" presId="urn:microsoft.com/office/officeart/2005/8/layout/process1"/>
    <dgm:cxn modelId="{7061FEB4-600C-4919-BC0B-742148AE191C}" type="presOf" srcId="{D0E8BCE0-9245-4D2E-A003-A52BDB169A8B}" destId="{67CD0DC3-6FDA-40EC-B87E-27B6C36F9518}" srcOrd="0" destOrd="0" presId="urn:microsoft.com/office/officeart/2005/8/layout/process1"/>
    <dgm:cxn modelId="{C6B1A827-2CB6-4F35-BE11-ED970C8AFA37}" type="presParOf" srcId="{67CD0DC3-6FDA-40EC-B87E-27B6C36F9518}" destId="{FE93BFA4-362F-4C33-8EFF-C69C5FF0CBB1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E8BCE0-9245-4D2E-A003-A52BDB169A8B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59C242-D033-4FC0-86FF-7FA905B3CF7D}">
      <dgm:prSet/>
      <dgm:spPr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100000">
              <a:schemeClr val="accent1">
                <a:hueOff val="0"/>
                <a:satOff val="0"/>
                <a:lumOff val="0"/>
                <a:lumMod val="105000"/>
                <a:satMod val="103000"/>
                <a:tint val="73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1"/>
          <a:tileRect/>
        </a:gradFill>
      </dgm:spPr>
      <dgm:t>
        <a:bodyPr/>
        <a:lstStyle/>
        <a:p>
          <a:pPr rtl="0"/>
          <a:r>
            <a:rPr lang="ru-RU" b="1" dirty="0" smtClean="0"/>
            <a:t>5. Результаты всех тестов записывай в блокнот и анализируй, где можно применить твои таланты, какие профессии подходят твоему темпераменту и т.д.</a:t>
          </a:r>
          <a:br>
            <a:rPr lang="ru-RU" b="1" dirty="0" smtClean="0"/>
          </a:br>
          <a:endParaRPr lang="ru-RU" b="1" dirty="0"/>
        </a:p>
      </dgm:t>
    </dgm:pt>
    <dgm:pt modelId="{CC4635B9-FE1F-403E-B76D-7F8F1D60A33D}" type="parTrans" cxnId="{BDB56332-22EE-45C5-8ADC-DFEEA3107D78}">
      <dgm:prSet/>
      <dgm:spPr/>
      <dgm:t>
        <a:bodyPr/>
        <a:lstStyle/>
        <a:p>
          <a:endParaRPr lang="ru-RU"/>
        </a:p>
      </dgm:t>
    </dgm:pt>
    <dgm:pt modelId="{497CB5CB-868E-4201-B0E8-B3E67F1CA607}" type="sibTrans" cxnId="{BDB56332-22EE-45C5-8ADC-DFEEA3107D78}">
      <dgm:prSet/>
      <dgm:spPr/>
      <dgm:t>
        <a:bodyPr/>
        <a:lstStyle/>
        <a:p>
          <a:endParaRPr lang="ru-RU"/>
        </a:p>
      </dgm:t>
    </dgm:pt>
    <dgm:pt modelId="{67CD0DC3-6FDA-40EC-B87E-27B6C36F9518}" type="pres">
      <dgm:prSet presAssocID="{D0E8BCE0-9245-4D2E-A003-A52BDB169A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93BFA4-362F-4C33-8EFF-C69C5FF0CBB1}" type="pres">
      <dgm:prSet presAssocID="{3659C242-D033-4FC0-86FF-7FA905B3CF7D}" presName="node" presStyleLbl="node1" presStyleIdx="0" presStyleCnt="1" custScaleY="107739" custLinFactNeighborX="-4699" custLinFactNeighborY="26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74595C-5B68-4653-B5B2-46CCFD75A085}" type="presOf" srcId="{D0E8BCE0-9245-4D2E-A003-A52BDB169A8B}" destId="{67CD0DC3-6FDA-40EC-B87E-27B6C36F9518}" srcOrd="0" destOrd="0" presId="urn:microsoft.com/office/officeart/2005/8/layout/process1"/>
    <dgm:cxn modelId="{BDB56332-22EE-45C5-8ADC-DFEEA3107D78}" srcId="{D0E8BCE0-9245-4D2E-A003-A52BDB169A8B}" destId="{3659C242-D033-4FC0-86FF-7FA905B3CF7D}" srcOrd="0" destOrd="0" parTransId="{CC4635B9-FE1F-403E-B76D-7F8F1D60A33D}" sibTransId="{497CB5CB-868E-4201-B0E8-B3E67F1CA607}"/>
    <dgm:cxn modelId="{4CE25F0C-B260-4044-99EE-47FB781EAC99}" type="presOf" srcId="{3659C242-D033-4FC0-86FF-7FA905B3CF7D}" destId="{FE93BFA4-362F-4C33-8EFF-C69C5FF0CBB1}" srcOrd="0" destOrd="0" presId="urn:microsoft.com/office/officeart/2005/8/layout/process1"/>
    <dgm:cxn modelId="{AAB57E2C-A60D-45E5-97EC-706FF97D9AEC}" type="presParOf" srcId="{67CD0DC3-6FDA-40EC-B87E-27B6C36F9518}" destId="{FE93BFA4-362F-4C33-8EFF-C69C5FF0CBB1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195F1B-083D-4106-898D-B7A4D7A6FD5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EA7C38-E7E1-423F-9A91-1BC28F314696}">
      <dgm:prSet/>
      <dgm:spPr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100000">
              <a:schemeClr val="accent1">
                <a:hueOff val="0"/>
                <a:satOff val="0"/>
                <a:lumOff val="0"/>
                <a:lumMod val="105000"/>
                <a:satMod val="103000"/>
                <a:tint val="73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8100000" scaled="1"/>
          <a:tileRect/>
        </a:gradFill>
      </dgm:spPr>
      <dgm:t>
        <a:bodyPr/>
        <a:lstStyle/>
        <a:p>
          <a:pPr rtl="0"/>
          <a:endParaRPr lang="ru-RU" b="1" dirty="0" smtClean="0">
            <a:solidFill>
              <a:schemeClr val="tx1"/>
            </a:solidFill>
          </a:endParaRPr>
        </a:p>
        <a:p>
          <a:pPr rtl="0"/>
          <a:r>
            <a:rPr lang="ru-RU" b="1" dirty="0" smtClean="0">
              <a:solidFill>
                <a:schemeClr val="tx1"/>
              </a:solidFill>
            </a:rPr>
            <a:t>2. Найди среди знакомых представителей данной профессии – они расскажут тебе о нюансах работы, плюсах и минусах этой профессии.</a:t>
          </a:r>
          <a:r>
            <a:rPr lang="ru-RU" dirty="0" smtClean="0">
              <a:solidFill>
                <a:schemeClr val="tx1"/>
              </a:solidFill>
            </a:rPr>
            <a:t/>
          </a:r>
          <a:br>
            <a:rPr lang="ru-RU" dirty="0" smtClean="0">
              <a:solidFill>
                <a:schemeClr val="tx1"/>
              </a:solidFill>
            </a:rPr>
          </a:br>
          <a:r>
            <a:rPr lang="ru-RU" dirty="0" smtClean="0">
              <a:solidFill>
                <a:schemeClr val="tx1"/>
              </a:solidFill>
            </a:rPr>
            <a:t/>
          </a:r>
          <a:br>
            <a:rPr lang="ru-RU" dirty="0" smtClean="0">
              <a:solidFill>
                <a:schemeClr val="tx1"/>
              </a:solidFill>
            </a:rPr>
          </a:br>
          <a:endParaRPr lang="ru-RU" dirty="0">
            <a:solidFill>
              <a:schemeClr val="tx1"/>
            </a:solidFill>
          </a:endParaRPr>
        </a:p>
      </dgm:t>
    </dgm:pt>
    <dgm:pt modelId="{D387A132-36B9-4A82-9E85-F9AA9D613144}" type="parTrans" cxnId="{75C600AB-E761-4713-967A-5F7A081A63C2}">
      <dgm:prSet/>
      <dgm:spPr/>
      <dgm:t>
        <a:bodyPr/>
        <a:lstStyle/>
        <a:p>
          <a:endParaRPr lang="ru-RU"/>
        </a:p>
      </dgm:t>
    </dgm:pt>
    <dgm:pt modelId="{CA522711-0CCB-4407-82AE-5E98656DEA49}" type="sibTrans" cxnId="{75C600AB-E761-4713-967A-5F7A081A63C2}">
      <dgm:prSet/>
      <dgm:spPr/>
      <dgm:t>
        <a:bodyPr/>
        <a:lstStyle/>
        <a:p>
          <a:endParaRPr lang="ru-RU"/>
        </a:p>
      </dgm:t>
    </dgm:pt>
    <dgm:pt modelId="{A14EC025-0C52-47A8-9655-B67EF6B83CCD}" type="pres">
      <dgm:prSet presAssocID="{AE195F1B-083D-4106-898D-B7A4D7A6FD5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5419EF-0648-4AD8-BE38-451C07F5EFD1}" type="pres">
      <dgm:prSet presAssocID="{ADEA7C38-E7E1-423F-9A91-1BC28F314696}" presName="node" presStyleLbl="node1" presStyleIdx="0" presStyleCnt="1" custLinFactNeighborX="-1183" custLinFactNeighborY="-7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73E5AC-38E2-40CC-8FDE-15AA99A83151}" type="presOf" srcId="{AE195F1B-083D-4106-898D-B7A4D7A6FD57}" destId="{A14EC025-0C52-47A8-9655-B67EF6B83CCD}" srcOrd="0" destOrd="0" presId="urn:microsoft.com/office/officeart/2005/8/layout/process1"/>
    <dgm:cxn modelId="{74B7B7EF-0F27-44AD-A470-375A4B55BD57}" type="presOf" srcId="{ADEA7C38-E7E1-423F-9A91-1BC28F314696}" destId="{C65419EF-0648-4AD8-BE38-451C07F5EFD1}" srcOrd="0" destOrd="0" presId="urn:microsoft.com/office/officeart/2005/8/layout/process1"/>
    <dgm:cxn modelId="{75C600AB-E761-4713-967A-5F7A081A63C2}" srcId="{AE195F1B-083D-4106-898D-B7A4D7A6FD57}" destId="{ADEA7C38-E7E1-423F-9A91-1BC28F314696}" srcOrd="0" destOrd="0" parTransId="{D387A132-36B9-4A82-9E85-F9AA9D613144}" sibTransId="{CA522711-0CCB-4407-82AE-5E98656DEA49}"/>
    <dgm:cxn modelId="{6C6ECDD2-1353-4315-B228-A5779DB7BE92}" type="presParOf" srcId="{A14EC025-0C52-47A8-9655-B67EF6B83CCD}" destId="{C65419EF-0648-4AD8-BE38-451C07F5EFD1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E195F1B-083D-4106-898D-B7A4D7A6FD5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EA7C38-E7E1-423F-9A91-1BC28F314696}">
      <dgm:prSet/>
      <dgm:spPr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100000">
              <a:schemeClr val="accent1">
                <a:hueOff val="0"/>
                <a:satOff val="0"/>
                <a:lumOff val="0"/>
                <a:lumMod val="105000"/>
                <a:satMod val="103000"/>
                <a:tint val="73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18900000" scaled="1"/>
          <a:tileRect/>
        </a:gradFill>
      </dgm:spPr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1. Узнай как можно больше о предполагаемой профессии. В частности, насколько эта профессия востребована на рынке труда, легко ли найти работу по специальности после ВУЗа.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D387A132-36B9-4A82-9E85-F9AA9D613144}" type="parTrans" cxnId="{75C600AB-E761-4713-967A-5F7A081A63C2}">
      <dgm:prSet/>
      <dgm:spPr/>
      <dgm:t>
        <a:bodyPr/>
        <a:lstStyle/>
        <a:p>
          <a:endParaRPr lang="ru-RU"/>
        </a:p>
      </dgm:t>
    </dgm:pt>
    <dgm:pt modelId="{CA522711-0CCB-4407-82AE-5E98656DEA49}" type="sibTrans" cxnId="{75C600AB-E761-4713-967A-5F7A081A63C2}">
      <dgm:prSet/>
      <dgm:spPr/>
      <dgm:t>
        <a:bodyPr/>
        <a:lstStyle/>
        <a:p>
          <a:endParaRPr lang="ru-RU"/>
        </a:p>
      </dgm:t>
    </dgm:pt>
    <dgm:pt modelId="{A14EC025-0C52-47A8-9655-B67EF6B83CCD}" type="pres">
      <dgm:prSet presAssocID="{AE195F1B-083D-4106-898D-B7A4D7A6FD5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5419EF-0648-4AD8-BE38-451C07F5EFD1}" type="pres">
      <dgm:prSet presAssocID="{ADEA7C38-E7E1-423F-9A91-1BC28F314696}" presName="node" presStyleLbl="node1" presStyleIdx="0" presStyleCnt="1" custLinFactNeighborX="-30506" custLinFactNeighborY="-7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81446C-A753-4DA5-861C-A9281526690A}" type="presOf" srcId="{AE195F1B-083D-4106-898D-B7A4D7A6FD57}" destId="{A14EC025-0C52-47A8-9655-B67EF6B83CCD}" srcOrd="0" destOrd="0" presId="urn:microsoft.com/office/officeart/2005/8/layout/process1"/>
    <dgm:cxn modelId="{75C600AB-E761-4713-967A-5F7A081A63C2}" srcId="{AE195F1B-083D-4106-898D-B7A4D7A6FD57}" destId="{ADEA7C38-E7E1-423F-9A91-1BC28F314696}" srcOrd="0" destOrd="0" parTransId="{D387A132-36B9-4A82-9E85-F9AA9D613144}" sibTransId="{CA522711-0CCB-4407-82AE-5E98656DEA49}"/>
    <dgm:cxn modelId="{51E3F955-5A15-4B8B-AEEE-5EEF0EC4E144}" type="presOf" srcId="{ADEA7C38-E7E1-423F-9A91-1BC28F314696}" destId="{C65419EF-0648-4AD8-BE38-451C07F5EFD1}" srcOrd="0" destOrd="0" presId="urn:microsoft.com/office/officeart/2005/8/layout/process1"/>
    <dgm:cxn modelId="{A3E3172C-CA5F-49A5-9770-142FECCEE5D5}" type="presParOf" srcId="{A14EC025-0C52-47A8-9655-B67EF6B83CCD}" destId="{C65419EF-0648-4AD8-BE38-451C07F5EFD1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195F1B-083D-4106-898D-B7A4D7A6FD5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EA7C38-E7E1-423F-9A91-1BC28F314696}">
      <dgm:prSet/>
      <dgm:spPr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100000">
              <a:schemeClr val="accent1">
                <a:hueOff val="0"/>
                <a:satOff val="0"/>
                <a:lumOff val="0"/>
                <a:lumMod val="105000"/>
                <a:satMod val="103000"/>
                <a:tint val="73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13500000" scaled="1"/>
          <a:tileRect/>
        </a:gradFill>
      </dgm:spPr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3. Если сомневаешься между несколькими специальностями, проанализируй, что тебе ближе по интересам и личностным характеристикам</a:t>
          </a:r>
          <a:endParaRPr lang="ru-RU" b="1" dirty="0">
            <a:solidFill>
              <a:schemeClr val="tx1"/>
            </a:solidFill>
          </a:endParaRPr>
        </a:p>
      </dgm:t>
    </dgm:pt>
    <dgm:pt modelId="{D387A132-36B9-4A82-9E85-F9AA9D613144}" type="parTrans" cxnId="{75C600AB-E761-4713-967A-5F7A081A63C2}">
      <dgm:prSet/>
      <dgm:spPr/>
      <dgm:t>
        <a:bodyPr/>
        <a:lstStyle/>
        <a:p>
          <a:endParaRPr lang="ru-RU"/>
        </a:p>
      </dgm:t>
    </dgm:pt>
    <dgm:pt modelId="{CA522711-0CCB-4407-82AE-5E98656DEA49}" type="sibTrans" cxnId="{75C600AB-E761-4713-967A-5F7A081A63C2}">
      <dgm:prSet/>
      <dgm:spPr/>
      <dgm:t>
        <a:bodyPr/>
        <a:lstStyle/>
        <a:p>
          <a:endParaRPr lang="ru-RU"/>
        </a:p>
      </dgm:t>
    </dgm:pt>
    <dgm:pt modelId="{A14EC025-0C52-47A8-9655-B67EF6B83CCD}" type="pres">
      <dgm:prSet presAssocID="{AE195F1B-083D-4106-898D-B7A4D7A6FD5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5419EF-0648-4AD8-BE38-451C07F5EFD1}" type="pres">
      <dgm:prSet presAssocID="{ADEA7C38-E7E1-423F-9A91-1BC28F314696}" presName="node" presStyleLbl="node1" presStyleIdx="0" presStyleCnt="1" custScaleY="130102" custLinFactNeighborX="-6980" custLinFactNeighborY="-3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7EBEEB-FEC4-4280-9EA0-24610AEB0948}" type="presOf" srcId="{ADEA7C38-E7E1-423F-9A91-1BC28F314696}" destId="{C65419EF-0648-4AD8-BE38-451C07F5EFD1}" srcOrd="0" destOrd="0" presId="urn:microsoft.com/office/officeart/2005/8/layout/process1"/>
    <dgm:cxn modelId="{0280C72A-06B2-4742-8106-0CD631CA6831}" type="presOf" srcId="{AE195F1B-083D-4106-898D-B7A4D7A6FD57}" destId="{A14EC025-0C52-47A8-9655-B67EF6B83CCD}" srcOrd="0" destOrd="0" presId="urn:microsoft.com/office/officeart/2005/8/layout/process1"/>
    <dgm:cxn modelId="{75C600AB-E761-4713-967A-5F7A081A63C2}" srcId="{AE195F1B-083D-4106-898D-B7A4D7A6FD57}" destId="{ADEA7C38-E7E1-423F-9A91-1BC28F314696}" srcOrd="0" destOrd="0" parTransId="{D387A132-36B9-4A82-9E85-F9AA9D613144}" sibTransId="{CA522711-0CCB-4407-82AE-5E98656DEA49}"/>
    <dgm:cxn modelId="{F9B1DF0C-857E-4F02-92DB-229184174FD4}" type="presParOf" srcId="{A14EC025-0C52-47A8-9655-B67EF6B83CCD}" destId="{C65419EF-0648-4AD8-BE38-451C07F5EFD1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3BFA4-362F-4C33-8EFF-C69C5FF0CBB1}">
      <dsp:nvSpPr>
        <dsp:cNvPr id="0" name=""/>
        <dsp:cNvSpPr/>
      </dsp:nvSpPr>
      <dsp:spPr>
        <a:xfrm>
          <a:off x="6971" y="0"/>
          <a:ext cx="3564248" cy="2202826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hueOff val="0"/>
                <a:satOff val="0"/>
                <a:lumOff val="0"/>
                <a:lumMod val="110000"/>
                <a:satMod val="105000"/>
                <a:tint val="67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27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/>
            <a:t/>
          </a:r>
          <a:br>
            <a:rPr lang="ru-RU" sz="1800" b="1" u="sng" kern="1200" dirty="0" smtClean="0"/>
          </a:br>
          <a:r>
            <a:rPr lang="ru-RU" sz="1900" b="1" kern="1200" dirty="0" smtClean="0"/>
            <a:t>1. Начни с самопознания – определи свой темперамент, тип личности (интроверт ты или экстраверт). Проходи любые тесты, которые могут тебе помочь разобраться в себе.</a:t>
          </a:r>
          <a:br>
            <a:rPr lang="ru-RU" sz="1900" b="1" kern="1200" dirty="0" smtClean="0"/>
          </a:br>
          <a:endParaRPr lang="ru-RU" sz="1900" b="1" kern="1200" dirty="0"/>
        </a:p>
      </dsp:txBody>
      <dsp:txXfrm>
        <a:off x="71490" y="64519"/>
        <a:ext cx="3435210" cy="20737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3BFA4-362F-4C33-8EFF-C69C5FF0CBB1}">
      <dsp:nvSpPr>
        <dsp:cNvPr id="0" name=""/>
        <dsp:cNvSpPr/>
      </dsp:nvSpPr>
      <dsp:spPr>
        <a:xfrm>
          <a:off x="0" y="0"/>
          <a:ext cx="3817425" cy="2357809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hueOff val="0"/>
                <a:satOff val="0"/>
                <a:lumOff val="0"/>
                <a:lumMod val="110000"/>
                <a:satMod val="105000"/>
                <a:tint val="67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135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3. Подумай, какие предметы в школе тебе больше нравятся. Проанализируй, что именно нравится тебе в том или ином предмете.</a:t>
          </a:r>
          <a:br>
            <a:rPr lang="ru-RU" sz="1900" b="1" kern="1200" dirty="0" smtClean="0"/>
          </a:br>
          <a:endParaRPr lang="ru-RU" sz="1900" b="1" kern="1200" dirty="0"/>
        </a:p>
      </dsp:txBody>
      <dsp:txXfrm>
        <a:off x="69058" y="69058"/>
        <a:ext cx="3679309" cy="22196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3BFA4-362F-4C33-8EFF-C69C5FF0CBB1}">
      <dsp:nvSpPr>
        <dsp:cNvPr id="0" name=""/>
        <dsp:cNvSpPr/>
      </dsp:nvSpPr>
      <dsp:spPr>
        <a:xfrm>
          <a:off x="0" y="0"/>
          <a:ext cx="3563442" cy="229581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100000">
              <a:schemeClr val="accent1">
                <a:hueOff val="0"/>
                <a:satOff val="0"/>
                <a:lumOff val="0"/>
                <a:lumMod val="105000"/>
                <a:satMod val="103000"/>
                <a:tint val="73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2. Попытайся выявить свои таланты, способности. Они есть у каждого, поверь. Расспроси родителей и знакомых, какие они видят в тебе сильные стороны, выигрышные качества.  </a:t>
          </a:r>
          <a:br>
            <a:rPr lang="ru-RU" sz="1900" b="1" kern="1200" dirty="0" smtClean="0"/>
          </a:br>
          <a:endParaRPr lang="ru-RU" sz="1900" b="1" kern="1200" dirty="0"/>
        </a:p>
      </dsp:txBody>
      <dsp:txXfrm>
        <a:off x="67242" y="67242"/>
        <a:ext cx="3428958" cy="21613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3BFA4-362F-4C33-8EFF-C69C5FF0CBB1}">
      <dsp:nvSpPr>
        <dsp:cNvPr id="0" name=""/>
        <dsp:cNvSpPr/>
      </dsp:nvSpPr>
      <dsp:spPr>
        <a:xfrm>
          <a:off x="7079" y="0"/>
          <a:ext cx="3619604" cy="2280317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100000">
              <a:schemeClr val="accent1">
                <a:hueOff val="0"/>
                <a:satOff val="0"/>
                <a:lumOff val="0"/>
                <a:lumMod val="105000"/>
                <a:satMod val="103000"/>
                <a:tint val="73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27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4. Пройди специальные тесты на профориентацию – у школьного психолога или в Интернете.  Эти тесты не дадут однозначного ответа на вопрос «Кем быть?», но хотя бы обозначат область подходящих профессий.</a:t>
          </a:r>
          <a:r>
            <a:rPr lang="ru-RU" sz="1700" kern="1200" dirty="0" smtClean="0"/>
            <a:t/>
          </a:r>
          <a:br>
            <a:rPr lang="ru-RU" sz="1700" kern="1200" dirty="0" smtClean="0"/>
          </a:br>
          <a:endParaRPr lang="ru-RU" sz="1700" kern="1200" dirty="0"/>
        </a:p>
      </dsp:txBody>
      <dsp:txXfrm>
        <a:off x="73867" y="66788"/>
        <a:ext cx="3486028" cy="21467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3BFA4-362F-4C33-8EFF-C69C5FF0CBB1}">
      <dsp:nvSpPr>
        <dsp:cNvPr id="0" name=""/>
        <dsp:cNvSpPr/>
      </dsp:nvSpPr>
      <dsp:spPr>
        <a:xfrm>
          <a:off x="0" y="0"/>
          <a:ext cx="3623142" cy="2280317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100000">
              <a:schemeClr val="accent1">
                <a:hueOff val="0"/>
                <a:satOff val="0"/>
                <a:lumOff val="0"/>
                <a:lumMod val="105000"/>
                <a:satMod val="103000"/>
                <a:tint val="73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5. Результаты всех тестов записывай в блокнот и анализируй, где можно применить твои таланты, какие профессии подходят твоему темпераменту и т.д.</a:t>
          </a:r>
          <a:br>
            <a:rPr lang="ru-RU" sz="1900" b="1" kern="1200" dirty="0" smtClean="0"/>
          </a:br>
          <a:endParaRPr lang="ru-RU" sz="1900" b="1" kern="1200" dirty="0"/>
        </a:p>
      </dsp:txBody>
      <dsp:txXfrm>
        <a:off x="66788" y="66788"/>
        <a:ext cx="3489566" cy="21467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419EF-0648-4AD8-BE38-451C07F5EFD1}">
      <dsp:nvSpPr>
        <dsp:cNvPr id="0" name=""/>
        <dsp:cNvSpPr/>
      </dsp:nvSpPr>
      <dsp:spPr>
        <a:xfrm>
          <a:off x="0" y="0"/>
          <a:ext cx="3048106" cy="2686144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100000">
              <a:schemeClr val="accent1">
                <a:hueOff val="0"/>
                <a:satOff val="0"/>
                <a:lumOff val="0"/>
                <a:lumMod val="105000"/>
                <a:satMod val="103000"/>
                <a:tint val="73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81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tx1"/>
            </a:solidFill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2. Найди среди знакомых представителей данной профессии – они расскажут тебе о нюансах работы, плюсах и минусах этой профессии.</a:t>
          </a:r>
          <a:r>
            <a:rPr lang="ru-RU" sz="1800" kern="1200" dirty="0" smtClean="0">
              <a:solidFill>
                <a:schemeClr val="tx1"/>
              </a:solidFill>
            </a:rPr>
            <a:t/>
          </a:r>
          <a:br>
            <a:rPr lang="ru-RU" sz="1800" kern="1200" dirty="0" smtClean="0">
              <a:solidFill>
                <a:schemeClr val="tx1"/>
              </a:solidFill>
            </a:rPr>
          </a:br>
          <a:r>
            <a:rPr lang="ru-RU" sz="1800" kern="1200" dirty="0" smtClean="0">
              <a:solidFill>
                <a:schemeClr val="tx1"/>
              </a:solidFill>
            </a:rPr>
            <a:t/>
          </a:r>
          <a:br>
            <a:rPr lang="ru-RU" sz="1800" kern="1200" dirty="0" smtClean="0">
              <a:solidFill>
                <a:schemeClr val="tx1"/>
              </a:solidFill>
            </a:rPr>
          </a:br>
          <a:endParaRPr lang="ru-RU" sz="1800" kern="1200" dirty="0">
            <a:solidFill>
              <a:schemeClr val="tx1"/>
            </a:solidFill>
          </a:endParaRPr>
        </a:p>
      </dsp:txBody>
      <dsp:txXfrm>
        <a:off x="78674" y="78674"/>
        <a:ext cx="2890758" cy="25287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419EF-0648-4AD8-BE38-451C07F5EFD1}">
      <dsp:nvSpPr>
        <dsp:cNvPr id="0" name=""/>
        <dsp:cNvSpPr/>
      </dsp:nvSpPr>
      <dsp:spPr>
        <a:xfrm>
          <a:off x="0" y="376436"/>
          <a:ext cx="3240939" cy="2309169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100000">
              <a:schemeClr val="accent1">
                <a:hueOff val="0"/>
                <a:satOff val="0"/>
                <a:lumOff val="0"/>
                <a:lumMod val="105000"/>
                <a:satMod val="103000"/>
                <a:tint val="73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189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1. Узнай как можно больше о предполагаемой профессии. В частности, насколько эта профессия востребована на рынке труда, легко ли найти работу по специальности после ВУЗа.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67633" y="444069"/>
        <a:ext cx="3105673" cy="21739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419EF-0648-4AD8-BE38-451C07F5EFD1}">
      <dsp:nvSpPr>
        <dsp:cNvPr id="0" name=""/>
        <dsp:cNvSpPr/>
      </dsp:nvSpPr>
      <dsp:spPr>
        <a:xfrm>
          <a:off x="0" y="357566"/>
          <a:ext cx="3148301" cy="245760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100000">
              <a:schemeClr val="accent1">
                <a:hueOff val="0"/>
                <a:satOff val="0"/>
                <a:lumOff val="0"/>
                <a:lumMod val="105000"/>
                <a:satMod val="103000"/>
                <a:tint val="73000"/>
                <a:alpha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135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3. Если сомневаешься между несколькими специальностями, проанализируй, что тебе ближе по интересам и личностным характеристикам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71981" y="429547"/>
        <a:ext cx="3004339" cy="2313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t>20.04.2019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image" Target="../media/image20.png"/><Relationship Id="rId5" Type="http://schemas.openxmlformats.org/officeDocument/2006/relationships/image" Target="../media/image4.png"/><Relationship Id="rId4" Type="http://schemas.openxmlformats.org/officeDocument/2006/relationships/image" Target="../media/image1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255119" y="2146434"/>
            <a:ext cx="9144000" cy="734096"/>
          </a:xfrm>
          <a:prstGeom prst="rect">
            <a:avLst/>
          </a:prstGeom>
        </p:spPr>
        <p:txBody>
          <a:bodyPr anchor="b"/>
          <a:lstStyle>
            <a:lvl1pPr algn="ctr">
              <a:defRPr sz="4400" b="1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5012" y="4566542"/>
            <a:ext cx="5761973" cy="7562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183" y="5793897"/>
            <a:ext cx="752263" cy="7548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985" y="5894125"/>
            <a:ext cx="918402" cy="65465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659" y="5753300"/>
            <a:ext cx="876946" cy="79548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262" y="5723064"/>
            <a:ext cx="752263" cy="825717"/>
          </a:xfrm>
          <a:prstGeom prst="rect">
            <a:avLst/>
          </a:prstGeom>
        </p:spPr>
      </p:pic>
      <p:pic>
        <p:nvPicPr>
          <p:cNvPr id="10" name="Рисунок 5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473" y="5808704"/>
            <a:ext cx="686646" cy="72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29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_без_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744241" y="1988437"/>
            <a:ext cx="4727899" cy="146719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645919" y="4087368"/>
            <a:ext cx="2743201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827263" y="4087368"/>
            <a:ext cx="3115575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88880" y="4087368"/>
            <a:ext cx="3038623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91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744241" y="1988437"/>
            <a:ext cx="4727899" cy="146719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645919" y="4087368"/>
            <a:ext cx="2743201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827263" y="4087368"/>
            <a:ext cx="3115575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88880" y="4087368"/>
            <a:ext cx="3038623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79" y="5394914"/>
            <a:ext cx="815392" cy="115733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193" y="5653516"/>
            <a:ext cx="862687" cy="9003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4" y="5549544"/>
            <a:ext cx="811518" cy="10042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994" y="5653516"/>
            <a:ext cx="906111" cy="90032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687" y="5311561"/>
            <a:ext cx="758552" cy="124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991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744241" y="1988437"/>
            <a:ext cx="4727899" cy="146719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645919" y="4087368"/>
            <a:ext cx="2743201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827263" y="4087368"/>
            <a:ext cx="3115575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88880" y="4087368"/>
            <a:ext cx="3038623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08" y="5489613"/>
            <a:ext cx="875309" cy="10618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275" y="5490138"/>
            <a:ext cx="823848" cy="10612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834" y="5621446"/>
            <a:ext cx="943301" cy="9299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56" y="5315243"/>
            <a:ext cx="946083" cy="12361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029" y="5421664"/>
            <a:ext cx="941458" cy="112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769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480766" y="2343129"/>
            <a:ext cx="5493984" cy="699587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217" y="5631047"/>
            <a:ext cx="591214" cy="90509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366" y="5631047"/>
            <a:ext cx="739276" cy="90509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865" y="5631047"/>
            <a:ext cx="997786" cy="90509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187" y="5637383"/>
            <a:ext cx="777475" cy="89876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464" y="5631048"/>
            <a:ext cx="690665" cy="90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67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96" r:id="rId3"/>
    <p:sldLayoutId id="2147483693" r:id="rId4"/>
    <p:sldLayoutId id="2147483686" r:id="rId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diagramData" Target="../diagrams/data2.xml"/><Relationship Id="rId18" Type="http://schemas.openxmlformats.org/officeDocument/2006/relationships/diagramData" Target="../diagrams/data3.xml"/><Relationship Id="rId26" Type="http://schemas.openxmlformats.org/officeDocument/2006/relationships/diagramColors" Target="../diagrams/colors4.xml"/><Relationship Id="rId3" Type="http://schemas.openxmlformats.org/officeDocument/2006/relationships/image" Target="../media/image13.png"/><Relationship Id="rId21" Type="http://schemas.openxmlformats.org/officeDocument/2006/relationships/diagramColors" Target="../diagrams/colors3.xml"/><Relationship Id="rId7" Type="http://schemas.openxmlformats.org/officeDocument/2006/relationships/image" Target="../media/image17.png"/><Relationship Id="rId12" Type="http://schemas.microsoft.com/office/2007/relationships/diagramDrawing" Target="../diagrams/drawing1.xml"/><Relationship Id="rId17" Type="http://schemas.microsoft.com/office/2007/relationships/diagramDrawing" Target="../diagrams/drawing2.xml"/><Relationship Id="rId25" Type="http://schemas.openxmlformats.org/officeDocument/2006/relationships/diagramQuickStyle" Target="../diagrams/quickStyle4.xml"/><Relationship Id="rId2" Type="http://schemas.openxmlformats.org/officeDocument/2006/relationships/image" Target="../media/image1.jpg"/><Relationship Id="rId16" Type="http://schemas.openxmlformats.org/officeDocument/2006/relationships/diagramColors" Target="../diagrams/colors2.xml"/><Relationship Id="rId20" Type="http://schemas.openxmlformats.org/officeDocument/2006/relationships/diagramQuickStyle" Target="../diagrams/quickStyle3.xml"/><Relationship Id="rId29" Type="http://schemas.openxmlformats.org/officeDocument/2006/relationships/diagramLayout" Target="../diagrams/layou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diagramColors" Target="../diagrams/colors1.xml"/><Relationship Id="rId24" Type="http://schemas.openxmlformats.org/officeDocument/2006/relationships/diagramLayout" Target="../diagrams/layout4.xml"/><Relationship Id="rId32" Type="http://schemas.microsoft.com/office/2007/relationships/diagramDrawing" Target="../diagrams/drawing5.xml"/><Relationship Id="rId5" Type="http://schemas.openxmlformats.org/officeDocument/2006/relationships/image" Target="../media/image15.png"/><Relationship Id="rId15" Type="http://schemas.openxmlformats.org/officeDocument/2006/relationships/diagramQuickStyle" Target="../diagrams/quickStyle2.xml"/><Relationship Id="rId23" Type="http://schemas.openxmlformats.org/officeDocument/2006/relationships/diagramData" Target="../diagrams/data4.xml"/><Relationship Id="rId28" Type="http://schemas.openxmlformats.org/officeDocument/2006/relationships/diagramData" Target="../diagrams/data5.xml"/><Relationship Id="rId10" Type="http://schemas.openxmlformats.org/officeDocument/2006/relationships/diagramQuickStyle" Target="../diagrams/quickStyle1.xml"/><Relationship Id="rId19" Type="http://schemas.openxmlformats.org/officeDocument/2006/relationships/diagramLayout" Target="../diagrams/layout3.xml"/><Relationship Id="rId31" Type="http://schemas.openxmlformats.org/officeDocument/2006/relationships/diagramColors" Target="../diagrams/colors5.xml"/><Relationship Id="rId4" Type="http://schemas.openxmlformats.org/officeDocument/2006/relationships/image" Target="../media/image14.png"/><Relationship Id="rId9" Type="http://schemas.openxmlformats.org/officeDocument/2006/relationships/diagramLayout" Target="../diagrams/layout1.xml"/><Relationship Id="rId14" Type="http://schemas.openxmlformats.org/officeDocument/2006/relationships/diagramLayout" Target="../diagrams/layout2.xml"/><Relationship Id="rId22" Type="http://schemas.microsoft.com/office/2007/relationships/diagramDrawing" Target="../diagrams/drawing3.xml"/><Relationship Id="rId27" Type="http://schemas.microsoft.com/office/2007/relationships/diagramDrawing" Target="../diagrams/drawing4.xml"/><Relationship Id="rId30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18" Type="http://schemas.openxmlformats.org/officeDocument/2006/relationships/diagramData" Target="../diagrams/data8.xml"/><Relationship Id="rId3" Type="http://schemas.openxmlformats.org/officeDocument/2006/relationships/image" Target="../media/image8.png"/><Relationship Id="rId21" Type="http://schemas.openxmlformats.org/officeDocument/2006/relationships/diagramColors" Target="../diagrams/colors8.xml"/><Relationship Id="rId7" Type="http://schemas.openxmlformats.org/officeDocument/2006/relationships/image" Target="../media/image12.png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image" Target="../media/image1.jpg"/><Relationship Id="rId16" Type="http://schemas.openxmlformats.org/officeDocument/2006/relationships/diagramColors" Target="../diagrams/colors7.xml"/><Relationship Id="rId20" Type="http://schemas.openxmlformats.org/officeDocument/2006/relationships/diagramQuickStyle" Target="../diagrams/quickStyl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diagramColors" Target="../diagrams/colors6.xml"/><Relationship Id="rId5" Type="http://schemas.openxmlformats.org/officeDocument/2006/relationships/image" Target="../media/image10.png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19" Type="http://schemas.openxmlformats.org/officeDocument/2006/relationships/diagramLayout" Target="../diagrams/layout8.xml"/><Relationship Id="rId4" Type="http://schemas.openxmlformats.org/officeDocument/2006/relationships/image" Target="../media/image9.png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Relationship Id="rId22" Type="http://schemas.microsoft.com/office/2007/relationships/diagramDrawing" Target="../diagrams/drawing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08" y="5489613"/>
            <a:ext cx="875309" cy="10618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275" y="5490138"/>
            <a:ext cx="823848" cy="106127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834" y="5621446"/>
            <a:ext cx="943301" cy="92996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56" y="5315243"/>
            <a:ext cx="946083" cy="123617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029" y="5421664"/>
            <a:ext cx="941458" cy="112975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60908153"/>
              </p:ext>
            </p:extLst>
          </p:nvPr>
        </p:nvGraphicFramePr>
        <p:xfrm>
          <a:off x="1779877" y="1671752"/>
          <a:ext cx="3571220" cy="2202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5743326"/>
              </p:ext>
            </p:extLst>
          </p:nvPr>
        </p:nvGraphicFramePr>
        <p:xfrm>
          <a:off x="233677" y="4136338"/>
          <a:ext cx="3821157" cy="2357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439006464"/>
              </p:ext>
            </p:extLst>
          </p:nvPr>
        </p:nvGraphicFramePr>
        <p:xfrm>
          <a:off x="5889275" y="1594261"/>
          <a:ext cx="3570413" cy="2295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985761753"/>
              </p:ext>
            </p:extLst>
          </p:nvPr>
        </p:nvGraphicFramePr>
        <p:xfrm>
          <a:off x="4359798" y="4281505"/>
          <a:ext cx="3626684" cy="2280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324114592"/>
              </p:ext>
            </p:extLst>
          </p:nvPr>
        </p:nvGraphicFramePr>
        <p:xfrm>
          <a:off x="8264917" y="4175084"/>
          <a:ext cx="3626684" cy="2280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08503" y="-185979"/>
            <a:ext cx="107190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    Если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ты не представляешь, </a:t>
            </a:r>
            <a:endParaRPr lang="ru-RU" sz="5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куда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двигаться и как делать выбор</a:t>
            </a:r>
          </a:p>
        </p:txBody>
      </p:sp>
    </p:spTree>
    <p:extLst>
      <p:ext uri="{BB962C8B-B14F-4D97-AF65-F5344CB8AC3E}">
        <p14:creationId xmlns:p14="http://schemas.microsoft.com/office/powerpoint/2010/main" val="194403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 advClick="0">
        <p14:doors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79" y="5394914"/>
            <a:ext cx="815392" cy="11573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193" y="5653516"/>
            <a:ext cx="862687" cy="90032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4" y="5549544"/>
            <a:ext cx="811518" cy="100429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994" y="5653516"/>
            <a:ext cx="906111" cy="90032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5518905"/>
            <a:ext cx="631782" cy="1033339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97606006"/>
              </p:ext>
            </p:extLst>
          </p:nvPr>
        </p:nvGraphicFramePr>
        <p:xfrm>
          <a:off x="4515066" y="2836190"/>
          <a:ext cx="3048107" cy="3082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-123986" y="0"/>
            <a:ext cx="12192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Если ты примерно знаешь, </a:t>
            </a:r>
            <a:endParaRPr lang="ru-RU" sz="5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чем </a:t>
            </a: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хочешь заниматься, 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но сомневаешься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996971616"/>
              </p:ext>
            </p:extLst>
          </p:nvPr>
        </p:nvGraphicFramePr>
        <p:xfrm>
          <a:off x="70543" y="2520435"/>
          <a:ext cx="3240939" cy="3420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649669618"/>
              </p:ext>
            </p:extLst>
          </p:nvPr>
        </p:nvGraphicFramePr>
        <p:xfrm>
          <a:off x="8919713" y="2513559"/>
          <a:ext cx="3148301" cy="3313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3518115" y="3797085"/>
            <a:ext cx="960895" cy="68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7827263" y="3797085"/>
            <a:ext cx="960895" cy="68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17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 advClick="0">
        <p14:doors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453" y="1146874"/>
            <a:ext cx="11608231" cy="5711125"/>
          </a:xfrm>
        </p:spPr>
        <p:txBody>
          <a:bodyPr/>
          <a:lstStyle/>
          <a:p>
            <a:pPr algn="l"/>
            <a:r>
              <a:rPr lang="ru-RU" sz="1800" b="0" dirty="0">
                <a:solidFill>
                  <a:schemeClr val="tx1"/>
                </a:solidFill>
              </a:rPr>
              <a:t/>
            </a: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1800" b="0" u="sng" dirty="0">
                <a:solidFill>
                  <a:schemeClr val="tx1"/>
                </a:solidFill>
              </a:rPr>
              <a:t/>
            </a:r>
            <a:br>
              <a:rPr lang="ru-RU" sz="1800" b="0" u="sng" dirty="0">
                <a:solidFill>
                  <a:schemeClr val="tx1"/>
                </a:solidFill>
              </a:rPr>
            </a:br>
            <a:r>
              <a:rPr lang="ru-RU" sz="1800" b="0" u="sng" dirty="0">
                <a:solidFill>
                  <a:schemeClr val="tx1"/>
                </a:solidFill>
              </a:rPr>
              <a:t/>
            </a:r>
            <a:br>
              <a:rPr lang="ru-RU" sz="1800" b="0" u="sng" dirty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/>
            </a:r>
            <a:br>
              <a:rPr lang="ru-RU" sz="1800" b="0" dirty="0">
                <a:solidFill>
                  <a:schemeClr val="tx1"/>
                </a:solidFill>
              </a:rPr>
            </a:br>
            <a:r>
              <a:rPr lang="ru-RU" sz="2200" b="0" dirty="0" smtClean="0">
                <a:solidFill>
                  <a:schemeClr val="tx1"/>
                </a:solidFill>
              </a:rPr>
              <a:t>1. </a:t>
            </a:r>
            <a:r>
              <a:rPr lang="ru-RU" sz="2200" i="1" dirty="0" smtClean="0">
                <a:solidFill>
                  <a:schemeClr val="tx1"/>
                </a:solidFill>
              </a:rPr>
              <a:t>Портал </a:t>
            </a:r>
            <a:r>
              <a:rPr lang="ru-RU" sz="2200" i="1" dirty="0">
                <a:solidFill>
                  <a:schemeClr val="tx1"/>
                </a:solidFill>
              </a:rPr>
              <a:t>"</a:t>
            </a:r>
            <a:r>
              <a:rPr lang="ru-RU" sz="2200" i="1" dirty="0" err="1">
                <a:solidFill>
                  <a:schemeClr val="tx1"/>
                </a:solidFill>
              </a:rPr>
              <a:t>Учеба.ру</a:t>
            </a:r>
            <a:r>
              <a:rPr lang="ru-RU" sz="2200" i="1" dirty="0">
                <a:solidFill>
                  <a:schemeClr val="tx1"/>
                </a:solidFill>
              </a:rPr>
              <a:t>", раздел </a:t>
            </a:r>
            <a:r>
              <a:rPr lang="ru-RU" sz="2200" i="1" dirty="0" smtClean="0">
                <a:solidFill>
                  <a:schemeClr val="tx1"/>
                </a:solidFill>
              </a:rPr>
              <a:t>«Профессии» (</a:t>
            </a:r>
            <a:r>
              <a:rPr lang="ru-RU" sz="2200" u="sng" dirty="0" smtClean="0">
                <a:solidFill>
                  <a:schemeClr val="tx1"/>
                </a:solidFill>
              </a:rPr>
              <a:t>http</a:t>
            </a:r>
            <a:r>
              <a:rPr lang="ru-RU" sz="2200" u="sng" dirty="0">
                <a:solidFill>
                  <a:schemeClr val="tx1"/>
                </a:solidFill>
              </a:rPr>
              <a:t>://www.ucheba.ru/prof</a:t>
            </a:r>
            <a:r>
              <a:rPr lang="ru-RU" sz="2200" u="sng" dirty="0" smtClean="0">
                <a:solidFill>
                  <a:schemeClr val="tx1"/>
                </a:solidFill>
              </a:rPr>
              <a:t>/)</a:t>
            </a:r>
            <a:r>
              <a:rPr lang="ru-RU" sz="2200" b="0" dirty="0">
                <a:solidFill>
                  <a:schemeClr val="tx1"/>
                </a:solidFill>
              </a:rPr>
              <a:t/>
            </a:r>
            <a:br>
              <a:rPr lang="ru-RU" sz="2200" b="0" dirty="0">
                <a:solidFill>
                  <a:schemeClr val="tx1"/>
                </a:solidFill>
              </a:rPr>
            </a:br>
            <a:r>
              <a:rPr lang="ru-RU" sz="2200" b="0" dirty="0">
                <a:solidFill>
                  <a:schemeClr val="tx1"/>
                </a:solidFill>
              </a:rPr>
              <a:t>Содержит описание более 600 тысяч наиболее востребованных на сегодня профессий, рассортированных по сфере деятельности. Портал содержит также схемы (</a:t>
            </a:r>
            <a:r>
              <a:rPr lang="ru-RU" sz="2200" b="0" dirty="0" err="1">
                <a:solidFill>
                  <a:schemeClr val="tx1"/>
                </a:solidFill>
              </a:rPr>
              <a:t>профессиограммы</a:t>
            </a:r>
            <a:r>
              <a:rPr lang="ru-RU" sz="2200" b="0" dirty="0">
                <a:solidFill>
                  <a:schemeClr val="tx1"/>
                </a:solidFill>
              </a:rPr>
              <a:t>) с подробным описанием возможностей карьерного роста, требований к личным качествам и образованию и т.д.</a:t>
            </a:r>
            <a:br>
              <a:rPr lang="ru-RU" sz="2200" b="0" dirty="0">
                <a:solidFill>
                  <a:schemeClr val="tx1"/>
                </a:solidFill>
              </a:rPr>
            </a:br>
            <a:r>
              <a:rPr lang="ru-RU" sz="2200" b="0" dirty="0" smtClean="0">
                <a:solidFill>
                  <a:schemeClr val="tx1"/>
                </a:solidFill>
              </a:rPr>
              <a:t>2. </a:t>
            </a:r>
            <a:r>
              <a:rPr lang="ru-RU" sz="2200" i="1" dirty="0" smtClean="0">
                <a:solidFill>
                  <a:schemeClr val="tx1"/>
                </a:solidFill>
              </a:rPr>
              <a:t>Справочник</a:t>
            </a:r>
            <a:r>
              <a:rPr lang="ru-RU" sz="2200" b="0" i="1" dirty="0">
                <a:solidFill>
                  <a:schemeClr val="tx1"/>
                </a:solidFill>
              </a:rPr>
              <a:t> </a:t>
            </a:r>
            <a:r>
              <a:rPr lang="ru-RU" sz="2200" i="1" dirty="0">
                <a:solidFill>
                  <a:schemeClr val="tx1"/>
                </a:solidFill>
              </a:rPr>
              <a:t>профессий на сайте </a:t>
            </a:r>
            <a:r>
              <a:rPr lang="ru-RU" sz="2200" i="1" dirty="0" smtClean="0">
                <a:solidFill>
                  <a:schemeClr val="tx1"/>
                </a:solidFill>
              </a:rPr>
              <a:t>E-</a:t>
            </a:r>
            <a:r>
              <a:rPr lang="ru-RU" sz="2200" i="1" dirty="0" err="1" smtClean="0">
                <a:solidFill>
                  <a:schemeClr val="tx1"/>
                </a:solidFill>
              </a:rPr>
              <a:t>xecutive</a:t>
            </a:r>
            <a:r>
              <a:rPr lang="ru-RU" sz="2200" b="0" dirty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(</a:t>
            </a:r>
            <a:r>
              <a:rPr lang="ru-RU" sz="2200" dirty="0" smtClean="0">
                <a:solidFill>
                  <a:schemeClr val="tx1"/>
                </a:solidFill>
              </a:rPr>
              <a:t>www.e-xecutive.ru/</a:t>
            </a:r>
            <a:r>
              <a:rPr lang="ru-RU" sz="2200" dirty="0" err="1" smtClean="0">
                <a:solidFill>
                  <a:schemeClr val="tx1"/>
                </a:solidFill>
              </a:rPr>
              <a:t>career</a:t>
            </a:r>
            <a:r>
              <a:rPr lang="ru-RU" sz="2200" dirty="0" smtClean="0">
                <a:solidFill>
                  <a:schemeClr val="tx1"/>
                </a:solidFill>
              </a:rPr>
              <a:t>/</a:t>
            </a:r>
            <a:r>
              <a:rPr lang="ru-RU" sz="2200" dirty="0" err="1" smtClean="0">
                <a:solidFill>
                  <a:schemeClr val="tx1"/>
                </a:solidFill>
              </a:rPr>
              <a:t>trades</a:t>
            </a:r>
            <a:r>
              <a:rPr lang="ru-RU" sz="2200" dirty="0" smtClean="0">
                <a:solidFill>
                  <a:schemeClr val="tx1"/>
                </a:solidFill>
              </a:rPr>
              <a:t>/)</a:t>
            </a:r>
            <a:r>
              <a:rPr lang="ru-RU" sz="2200" b="0" dirty="0">
                <a:solidFill>
                  <a:schemeClr val="tx1"/>
                </a:solidFill>
              </a:rPr>
              <a:t/>
            </a:r>
            <a:br>
              <a:rPr lang="ru-RU" sz="2200" b="0" dirty="0">
                <a:solidFill>
                  <a:schemeClr val="tx1"/>
                </a:solidFill>
              </a:rPr>
            </a:br>
            <a:r>
              <a:rPr lang="ru-RU" sz="2200" b="0" dirty="0" smtClean="0">
                <a:solidFill>
                  <a:schemeClr val="tx1"/>
                </a:solidFill>
              </a:rPr>
              <a:t>3. </a:t>
            </a:r>
            <a:r>
              <a:rPr lang="ru-RU" sz="2200" i="1" dirty="0" smtClean="0">
                <a:solidFill>
                  <a:schemeClr val="tx1"/>
                </a:solidFill>
              </a:rPr>
              <a:t>Популярные профессии (</a:t>
            </a:r>
            <a:r>
              <a:rPr lang="ru-RU" sz="2200" u="sng" dirty="0" smtClean="0">
                <a:solidFill>
                  <a:schemeClr val="tx1"/>
                </a:solidFill>
              </a:rPr>
              <a:t>www.job-today.ru; www.vakansii.com.ua)</a:t>
            </a:r>
            <a:r>
              <a:rPr lang="ru-RU" sz="2200" b="0" dirty="0">
                <a:solidFill>
                  <a:schemeClr val="tx1"/>
                </a:solidFill>
              </a:rPr>
              <a:t/>
            </a:r>
            <a:br>
              <a:rPr lang="ru-RU" sz="2200" b="0" dirty="0">
                <a:solidFill>
                  <a:schemeClr val="tx1"/>
                </a:solidFill>
              </a:rPr>
            </a:br>
            <a:r>
              <a:rPr lang="ru-RU" sz="2200" b="0" dirty="0">
                <a:solidFill>
                  <a:schemeClr val="tx1"/>
                </a:solidFill>
              </a:rPr>
              <a:t>Статьи (подробные описания, рассказы и даже </a:t>
            </a:r>
            <a:r>
              <a:rPr lang="ru-RU" sz="2200" b="0" dirty="0" err="1">
                <a:solidFill>
                  <a:schemeClr val="tx1"/>
                </a:solidFill>
              </a:rPr>
              <a:t>профессиограммы</a:t>
            </a:r>
            <a:r>
              <a:rPr lang="ru-RU" sz="2200" b="0" dirty="0">
                <a:solidFill>
                  <a:schemeClr val="tx1"/>
                </a:solidFill>
              </a:rPr>
              <a:t>) о популярных (востребованных) в настоящее время профессиях. Краткие характеристики: мало, но простым языком, весьма увлекательно - о наиболее часто предлагаемых вакансиях.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12717" y="0"/>
            <a:ext cx="933556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ОПРЕДЕЛИТЬСЯ С ВЫБОРОМ </a:t>
            </a:r>
            <a:endParaRPr lang="ru-RU" sz="4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ПРОФЕССИИ </a:t>
            </a: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ПОМОГУТ СЛЕДУЮЩИЕ </a:t>
            </a:r>
            <a:endParaRPr lang="ru-RU" sz="4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Интернет- ресурсы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221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520" y="5635986"/>
            <a:ext cx="1048691" cy="95450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73" y="5560848"/>
            <a:ext cx="1100946" cy="11047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385" y="1360519"/>
            <a:ext cx="11608231" cy="5711125"/>
          </a:xfrm>
        </p:spPr>
        <p:txBody>
          <a:bodyPr/>
          <a:lstStyle/>
          <a:p>
            <a:pPr algn="l"/>
            <a:r>
              <a:rPr lang="ru-RU" sz="2400" b="0" dirty="0" smtClean="0">
                <a:solidFill>
                  <a:schemeClr val="tx1"/>
                </a:solidFill>
              </a:rPr>
              <a:t>1)Какой </a:t>
            </a:r>
            <a:r>
              <a:rPr lang="ru-RU" sz="2400" b="0" dirty="0">
                <a:solidFill>
                  <a:schemeClr val="tx1"/>
                </a:solidFill>
              </a:rPr>
              <a:t>уровень образования позволяет получить учебное заведение (профессионально-техническое, среднее специальное, высшее</a:t>
            </a:r>
            <a:r>
              <a:rPr lang="ru-RU" sz="2400" b="0" dirty="0" smtClean="0">
                <a:solidFill>
                  <a:schemeClr val="tx1"/>
                </a:solidFill>
              </a:rPr>
              <a:t>)?</a:t>
            </a:r>
            <a:br>
              <a:rPr lang="ru-RU" sz="2400" b="0" dirty="0" smtClean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2)По </a:t>
            </a:r>
            <a:r>
              <a:rPr lang="ru-RU" sz="2400" b="0" dirty="0">
                <a:solidFill>
                  <a:schemeClr val="tx1"/>
                </a:solidFill>
              </a:rPr>
              <a:t>каким специальностям и специализациям осуществляется профессиональная подготовка?</a:t>
            </a:r>
            <a:br>
              <a:rPr lang="ru-RU" sz="2400" b="0" dirty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3)Какая </a:t>
            </a:r>
            <a:r>
              <a:rPr lang="ru-RU" sz="2400" b="0" dirty="0">
                <a:solidFill>
                  <a:schemeClr val="tx1"/>
                </a:solidFill>
              </a:rPr>
              <a:t>квалификация присваивается по окончании учебного заведения?</a:t>
            </a:r>
            <a:br>
              <a:rPr lang="ru-RU" sz="2400" b="0" dirty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4)Каковы </a:t>
            </a:r>
            <a:r>
              <a:rPr lang="ru-RU" sz="2400" b="0" dirty="0">
                <a:solidFill>
                  <a:schemeClr val="tx1"/>
                </a:solidFill>
              </a:rPr>
              <a:t>предоставляемые формы обучения (дневная, вечерняя, заочная)? Платное или бесплатное обучение? Размер оплаты?</a:t>
            </a:r>
            <a:br>
              <a:rPr lang="ru-RU" sz="2400" b="0" dirty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5)Какие </a:t>
            </a:r>
            <a:r>
              <a:rPr lang="ru-RU" sz="2400" b="0" dirty="0">
                <a:solidFill>
                  <a:schemeClr val="tx1"/>
                </a:solidFill>
              </a:rPr>
              <a:t>требования предъявляются к поступающим (возраст, состояние здоровья, пол, уровень образования)?</a:t>
            </a:r>
            <a:br>
              <a:rPr lang="ru-RU" sz="2400" b="0" dirty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6)Каков </a:t>
            </a:r>
            <a:r>
              <a:rPr lang="ru-RU" sz="2400" b="0" dirty="0">
                <a:solidFill>
                  <a:schemeClr val="tx1"/>
                </a:solidFill>
              </a:rPr>
              <a:t>порядок приема в учебное заведение (сроки подачи документов, сроки сдачи экзаменов, льготы поступающим)?</a:t>
            </a:r>
            <a:br>
              <a:rPr lang="ru-RU" sz="2400" b="0" dirty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7)Какова </a:t>
            </a:r>
            <a:r>
              <a:rPr lang="ru-RU" sz="2400" b="0" dirty="0">
                <a:solidFill>
                  <a:schemeClr val="tx1"/>
                </a:solidFill>
              </a:rPr>
              <a:t>продолжительность обучения?</a:t>
            </a:r>
            <a:br>
              <a:rPr lang="ru-RU" sz="2400" b="0" dirty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8)Оказывает </a:t>
            </a:r>
            <a:r>
              <a:rPr lang="ru-RU" sz="2400" b="0" dirty="0">
                <a:solidFill>
                  <a:schemeClr val="tx1"/>
                </a:solidFill>
              </a:rPr>
              <a:t>ли учебное заведение помощь в трудоустройстве выпускников?</a:t>
            </a:r>
            <a:br>
              <a:rPr lang="ru-RU" sz="2400" b="0" dirty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9)Есть </a:t>
            </a:r>
            <a:r>
              <a:rPr lang="ru-RU" sz="2400" b="0" dirty="0">
                <a:solidFill>
                  <a:schemeClr val="tx1"/>
                </a:solidFill>
              </a:rPr>
              <a:t>ли подготовительные курсы. Когда они начинают работать и какая оплата?</a:t>
            </a:r>
            <a:br>
              <a:rPr lang="ru-RU" sz="2400" b="0" dirty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10)Адрес </a:t>
            </a:r>
            <a:r>
              <a:rPr lang="ru-RU" sz="2400" b="0" dirty="0">
                <a:solidFill>
                  <a:schemeClr val="tx1"/>
                </a:solidFill>
              </a:rPr>
              <a:t>учебного заведения и его полное название?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751" y="0"/>
            <a:ext cx="1128950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Собирая информацию об учебном заведении, </a:t>
            </a:r>
            <a:endParaRPr lang="ru-RU" sz="4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следует </a:t>
            </a: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получить ответы на следующие вопросы:</a:t>
            </a:r>
          </a:p>
        </p:txBody>
      </p:sp>
    </p:spTree>
    <p:extLst>
      <p:ext uri="{BB962C8B-B14F-4D97-AF65-F5344CB8AC3E}">
        <p14:creationId xmlns:p14="http://schemas.microsoft.com/office/powerpoint/2010/main" val="426978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1E4E79"/>
      </a:hlink>
      <a:folHlink>
        <a:srgbClr val="1E4E79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2BCA5436-F0B2-444F-B599-222CE7F44C6C}" vid="{E7F7DE61-75C5-4698-94C0-1A323E2F4CA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AB4484-BDF9-44A3-927A-0E8EDDB1441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75BB143-2D4C-4804-A2EE-7D28AD5042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3C4393-ACDB-4BF1-8882-2EC82EBB46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теста с тремя вариантами ответа</Template>
  <TotalTime>0</TotalTime>
  <Words>225</Words>
  <Application>Microsoft Office PowerPoint</Application>
  <PresentationFormat>Широкоэкранный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Garamond</vt:lpstr>
      <vt:lpstr>Segoe UI</vt:lpstr>
      <vt:lpstr>Segoe UI Light</vt:lpstr>
      <vt:lpstr>Тема1</vt:lpstr>
      <vt:lpstr>Презентация PowerPoint</vt:lpstr>
      <vt:lpstr>Презентация PowerPoint</vt:lpstr>
      <vt:lpstr>    1. Портал "Учеба.ру", раздел «Профессии» (http://www.ucheba.ru/prof/) Содержит описание более 600 тысяч наиболее востребованных на сегодня профессий, рассортированных по сфере деятельности. Портал содержит также схемы (профессиограммы) с подробным описанием возможностей карьерного роста, требований к личным качествам и образованию и т.д. 2. Справочник профессий на сайте E-xecutive (www.e-xecutive.ru/career/trades/) 3. Популярные профессии (www.job-today.ru; www.vakansii.com.ua) Статьи (подробные описания, рассказы и даже профессиограммы) о популярных (востребованных) в настоящее время профессиях. Краткие характеристики: мало, но простым языком, весьма увлекательно - о наиболее часто предлагаемых вакансиях.</vt:lpstr>
      <vt:lpstr>1)Какой уровень образования позволяет получить учебное заведение (профессионально-техническое, среднее специальное, высшее)? 2)По каким специальностям и специализациям осуществляется профессиональная подготовка? 3)Какая квалификация присваивается по окончании учебного заведения? 4)Каковы предоставляемые формы обучения (дневная, вечерняя, заочная)? Платное или бесплатное обучение? Размер оплаты? 5)Какие требования предъявляются к поступающим (возраст, состояние здоровья, пол, уровень образования)? 6)Каков порядок приема в учебное заведение (сроки подачи документов, сроки сдачи экзаменов, льготы поступающим)? 7)Какова продолжительность обучения? 8)Оказывает ли учебное заведение помощь в трудоустройстве выпускников? 9)Есть ли подготовительные курсы. Когда они начинают работать и какая оплата? 10)Адрес учебного заведения и его полное название?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2019-03-22T08:16:51Z</dcterms:created>
  <dcterms:modified xsi:type="dcterms:W3CDTF">2019-04-20T07:07:11Z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